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62" r:id="rId3"/>
    <p:sldId id="259" r:id="rId4"/>
    <p:sldId id="264" r:id="rId5"/>
    <p:sldId id="260" r:id="rId6"/>
    <p:sldId id="265" r:id="rId7"/>
    <p:sldId id="263" r:id="rId8"/>
    <p:sldId id="269" r:id="rId9"/>
    <p:sldId id="266" r:id="rId10"/>
    <p:sldId id="261" r:id="rId11"/>
    <p:sldId id="267" r:id="rId12"/>
    <p:sldId id="274" r:id="rId13"/>
    <p:sldId id="270" r:id="rId14"/>
    <p:sldId id="272" r:id="rId15"/>
    <p:sldId id="273" r:id="rId16"/>
    <p:sldId id="275" r:id="rId17"/>
    <p:sldId id="271" r:id="rId18"/>
    <p:sldId id="27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34535" autoAdjust="0"/>
    <p:restoredTop sz="86391" autoAdjust="0"/>
  </p:normalViewPr>
  <p:slideViewPr>
    <p:cSldViewPr>
      <p:cViewPr varScale="1">
        <p:scale>
          <a:sx n="54" d="100"/>
          <a:sy n="54" d="100"/>
        </p:scale>
        <p:origin x="-1656" y="-62"/>
      </p:cViewPr>
      <p:guideLst>
        <p:guide orient="horz" pos="2160"/>
        <p:guide pos="2880"/>
      </p:guideLst>
    </p:cSldViewPr>
  </p:slideViewPr>
  <p:outlineViewPr>
    <p:cViewPr>
      <p:scale>
        <a:sx n="33" d="100"/>
        <a:sy n="33" d="100"/>
      </p:scale>
      <p:origin x="0" y="1070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AF17E5-4C6C-4DA7-9383-F969BD641E0B}" type="datetimeFigureOut">
              <a:rPr lang="en-US" smtClean="0"/>
              <a:pPr/>
              <a:t>4/30/2012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9EE3C0-EF25-4265-909A-513E3C0C47FB}" type="slidenum">
              <a:rPr lang="en-US" smtClean="0"/>
              <a:pPr/>
              <a:t>‹#›</a:t>
            </a:fld>
            <a:endParaRPr lang="en-US"/>
          </a:p>
        </p:txBody>
      </p:sp>
    </p:spTree>
    <p:extLst>
      <p:ext uri="{BB962C8B-B14F-4D97-AF65-F5344CB8AC3E}">
        <p14:creationId xmlns:p14="http://schemas.microsoft.com/office/powerpoint/2010/main" val="2223989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Good morning,</a:t>
            </a:r>
            <a:r>
              <a:rPr lang="en-US" sz="1200" kern="1200" baseline="0" dirty="0" smtClean="0">
                <a:solidFill>
                  <a:schemeClr val="tx1"/>
                </a:solidFill>
                <a:latin typeface="+mn-lt"/>
                <a:ea typeface="+mn-ea"/>
                <a:cs typeface="+mn-cs"/>
              </a:rPr>
              <a:t> and thank you for you joining us. My name is Cindy Pappas, I am a senior social science analyst with the U.S. Department of Justice Office of Community Oriented Policing Services and am the program manager for </a:t>
            </a:r>
            <a:r>
              <a:rPr lang="en-US" sz="1200" kern="1200" dirty="0" smtClean="0">
                <a:solidFill>
                  <a:schemeClr val="tx1"/>
                </a:solidFill>
                <a:latin typeface="+mn-lt"/>
                <a:ea typeface="+mn-ea"/>
                <a:cs typeface="+mn-cs"/>
              </a:rPr>
              <a:t>The Teen and Police Service Academy.  Th</a:t>
            </a:r>
            <a:r>
              <a:rPr lang="en-US" sz="1200" kern="1200" baseline="0" dirty="0" smtClean="0">
                <a:solidFill>
                  <a:schemeClr val="tx1"/>
                </a:solidFill>
                <a:latin typeface="+mn-lt"/>
                <a:ea typeface="+mn-ea"/>
                <a:cs typeface="+mn-cs"/>
              </a:rPr>
              <a:t>e T.A.P.S. Academy </a:t>
            </a:r>
            <a:r>
              <a:rPr lang="en-US" sz="1200" kern="1200" dirty="0" smtClean="0">
                <a:solidFill>
                  <a:schemeClr val="tx1"/>
                </a:solidFill>
                <a:latin typeface="+mn-lt"/>
                <a:ea typeface="+mn-ea"/>
                <a:cs typeface="+mn-cs"/>
              </a:rPr>
              <a:t>was developed</a:t>
            </a:r>
            <a:r>
              <a:rPr lang="en-US" sz="1200" kern="1200" baseline="0" dirty="0" smtClean="0">
                <a:solidFill>
                  <a:schemeClr val="tx1"/>
                </a:solidFill>
                <a:latin typeface="+mn-lt"/>
                <a:ea typeface="+mn-ea"/>
                <a:cs typeface="+mn-cs"/>
              </a:rPr>
              <a:t> by the </a:t>
            </a:r>
            <a:r>
              <a:rPr lang="en-US" sz="1200" kern="1200" dirty="0" smtClean="0">
                <a:solidFill>
                  <a:schemeClr val="tx1"/>
                </a:solidFill>
                <a:latin typeface="+mn-lt"/>
                <a:ea typeface="+mn-ea"/>
                <a:cs typeface="+mn-cs"/>
              </a:rPr>
              <a:t>Houston Police Department to address youth safety issues and funded through </a:t>
            </a:r>
            <a:r>
              <a:rPr lang="en-US" sz="1200" kern="1200" baseline="0" dirty="0" smtClean="0">
                <a:solidFill>
                  <a:schemeClr val="tx1"/>
                </a:solidFill>
                <a:latin typeface="+mn-lt"/>
                <a:ea typeface="+mn-ea"/>
                <a:cs typeface="+mn-cs"/>
              </a:rPr>
              <a:t>the COPS Office in fiscal year 2011.  </a:t>
            </a: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F9EE3C0-EF25-4265-909A-513E3C0C47F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This first class will graduate in exactly one month from today, May 3</a:t>
            </a:r>
            <a:r>
              <a:rPr lang="en-US" sz="1200" kern="1200" baseline="30000" dirty="0" smtClean="0">
                <a:solidFill>
                  <a:schemeClr val="tx1"/>
                </a:solidFill>
                <a:latin typeface="+mn-lt"/>
                <a:ea typeface="+mn-ea"/>
                <a:cs typeface="+mn-cs"/>
              </a:rPr>
              <a:t>rd</a:t>
            </a:r>
            <a:r>
              <a:rPr lang="en-US" sz="1200" kern="1200" baseline="0" dirty="0" smtClean="0">
                <a:solidFill>
                  <a:schemeClr val="tx1"/>
                </a:solidFill>
                <a:latin typeface="+mn-lt"/>
                <a:ea typeface="+mn-ea"/>
                <a:cs typeface="+mn-cs"/>
              </a:rPr>
              <a:t>, where we will have honorary guests, speakers and a reception to celebrate both the students and the mentors.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Dr.</a:t>
            </a:r>
            <a:r>
              <a:rPr lang="en-US" sz="1200" kern="1200" baseline="0" dirty="0" smtClean="0">
                <a:solidFill>
                  <a:schemeClr val="tx1"/>
                </a:solidFill>
                <a:latin typeface="+mn-lt"/>
                <a:ea typeface="+mn-ea"/>
                <a:cs typeface="+mn-cs"/>
              </a:rPr>
              <a:t> Reed </a:t>
            </a:r>
            <a:r>
              <a:rPr lang="en-US" sz="1200" kern="1200" dirty="0" smtClean="0">
                <a:solidFill>
                  <a:schemeClr val="tx1"/>
                </a:solidFill>
                <a:latin typeface="+mn-lt"/>
                <a:ea typeface="+mn-ea"/>
                <a:cs typeface="+mn-cs"/>
              </a:rPr>
              <a:t>will host two additional academies</a:t>
            </a:r>
            <a:r>
              <a:rPr lang="en-US" sz="1200" kern="1200" baseline="0" dirty="0" smtClean="0">
                <a:solidFill>
                  <a:schemeClr val="tx1"/>
                </a:solidFill>
                <a:latin typeface="+mn-lt"/>
                <a:ea typeface="+mn-ea"/>
                <a:cs typeface="+mn-cs"/>
              </a:rPr>
              <a:t> in the fall and one in spring 2013, reaching 1</a:t>
            </a:r>
            <a:r>
              <a:rPr lang="en-US" sz="1200" kern="1200" dirty="0" smtClean="0">
                <a:solidFill>
                  <a:schemeClr val="tx1"/>
                </a:solidFill>
                <a:latin typeface="+mn-lt"/>
                <a:ea typeface="+mn-ea"/>
                <a:cs typeface="+mn-cs"/>
              </a:rPr>
              <a:t>00 additional students from the Beechnut Academy</a:t>
            </a:r>
            <a:r>
              <a:rPr lang="en-US" sz="1200" kern="1200" baseline="0" dirty="0" smtClean="0">
                <a:solidFill>
                  <a:schemeClr val="tx1"/>
                </a:solidFill>
                <a:latin typeface="+mn-lt"/>
                <a:ea typeface="+mn-ea"/>
                <a:cs typeface="+mn-cs"/>
              </a:rPr>
              <a:t> and a fifth and final T.A.P.S. Academy will be held in Washington, DC in spring 2013.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F9EE3C0-EF25-4265-909A-513E3C0C47FB}"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Soon</a:t>
            </a:r>
            <a:r>
              <a:rPr lang="en-US" sz="1200" kern="1200" baseline="0" dirty="0" smtClean="0">
                <a:solidFill>
                  <a:schemeClr val="tx1"/>
                </a:solidFill>
                <a:latin typeface="+mn-lt"/>
                <a:ea typeface="+mn-ea"/>
                <a:cs typeface="+mn-cs"/>
              </a:rPr>
              <a:t> you will hear from Assistant Chief Brian Lumpkin who developed the concept of the T.A.P.S. Academy, engaged the necessary partners in his community and who works tirelessly implementing this program all because of his relentless commitment to Houston’s youth and the safety of his officers.  You can also follow the T.A.P.S. Academy on </a:t>
            </a:r>
            <a:r>
              <a:rPr lang="en-US" sz="1200" kern="1200" baseline="0" dirty="0" err="1" smtClean="0">
                <a:solidFill>
                  <a:schemeClr val="tx1"/>
                </a:solidFill>
                <a:latin typeface="+mn-lt"/>
                <a:ea typeface="+mn-ea"/>
                <a:cs typeface="+mn-cs"/>
              </a:rPr>
              <a:t>facebook</a:t>
            </a:r>
            <a:r>
              <a:rPr lang="en-US" sz="1200" kern="1200" baseline="0" dirty="0" smtClean="0">
                <a:solidFill>
                  <a:schemeClr val="tx1"/>
                </a:solidFill>
                <a:latin typeface="+mn-lt"/>
                <a:ea typeface="+mn-ea"/>
                <a:cs typeface="+mn-cs"/>
              </a:rPr>
              <a:t> to get updates on the training and youth-involved incidents in Houston.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Thank you for your time.  I will now turn the presentation over to my colleague at the COPS Office, Tawana Waugh.</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2F9EE3C0-EF25-4265-909A-513E3C0C47FB}"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F9EE3C0-EF25-4265-909A-513E3C0C47FB}"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F9EE3C0-EF25-4265-909A-513E3C0C47FB}"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mn-lt"/>
              <a:ea typeface="+mn-ea"/>
              <a:cs typeface="+mn-cs"/>
            </a:endParaRPr>
          </a:p>
          <a:p>
            <a:pPr algn="ctr"/>
            <a:endParaRPr lang="en-US" sz="1600" b="1" dirty="0" smtClean="0">
              <a:solidFill>
                <a:srgbClr val="FFC000"/>
              </a:solidFill>
              <a:effectLst>
                <a:outerShdw blurRad="38100" dist="38100" dir="2700000" algn="tl">
                  <a:srgbClr val="000000">
                    <a:alpha val="43137"/>
                  </a:srgbClr>
                </a:outerShdw>
              </a:effectLst>
            </a:endParaRPr>
          </a:p>
          <a:p>
            <a:endParaRPr lang="en-US" sz="1100" dirty="0" smtClean="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0"/>
          </p:nvPr>
        </p:nvSpPr>
        <p:spPr/>
        <p:txBody>
          <a:bodyPr/>
          <a:lstStyle/>
          <a:p>
            <a:fld id="{2F9EE3C0-EF25-4265-909A-513E3C0C47FB}"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F9EE3C0-EF25-4265-909A-513E3C0C47FB}"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endParaRPr lang="en-US" sz="1800" b="1" dirty="0" smtClean="0">
              <a:solidFill>
                <a:srgbClr val="FFC000"/>
              </a:solidFill>
              <a:effectLst>
                <a:outerShdw blurRad="38100" dist="38100" dir="2700000" algn="tl">
                  <a:srgbClr val="000000">
                    <a:alpha val="43137"/>
                  </a:srgbClr>
                </a:outerShdw>
              </a:effectLst>
            </a:endParaRPr>
          </a:p>
          <a:p>
            <a:pPr algn="ctr"/>
            <a:endParaRPr lang="en-US" sz="1400" b="1" dirty="0" smtClean="0"/>
          </a:p>
          <a:p>
            <a:pPr>
              <a:buFont typeface="Arial" pitchFamily="34" charset="0"/>
              <a:buChar char="•"/>
            </a:pPr>
            <a:endParaRPr lang="en-US" sz="1200" dirty="0" smtClean="0"/>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Good morning,</a:t>
            </a:r>
            <a:r>
              <a:rPr lang="en-US" sz="1200" kern="1200" baseline="0" dirty="0" smtClean="0">
                <a:solidFill>
                  <a:schemeClr val="tx1"/>
                </a:solidFill>
                <a:latin typeface="+mn-lt"/>
                <a:ea typeface="+mn-ea"/>
                <a:cs typeface="+mn-cs"/>
              </a:rPr>
              <a:t> and thank you for you joining us. My name is Cindy Pappas, I am a senior social science analyst with the U.S. Department of Justice Office of Community Oriented Policing Services and am the program manager for </a:t>
            </a:r>
            <a:r>
              <a:rPr lang="en-US" sz="1200" kern="1200" dirty="0" smtClean="0">
                <a:solidFill>
                  <a:schemeClr val="tx1"/>
                </a:solidFill>
                <a:latin typeface="+mn-lt"/>
                <a:ea typeface="+mn-ea"/>
                <a:cs typeface="+mn-cs"/>
              </a:rPr>
              <a:t>The Teen and Police Service Academy.  Th</a:t>
            </a:r>
            <a:r>
              <a:rPr lang="en-US" sz="1200" kern="1200" baseline="0" dirty="0" smtClean="0">
                <a:solidFill>
                  <a:schemeClr val="tx1"/>
                </a:solidFill>
                <a:latin typeface="+mn-lt"/>
                <a:ea typeface="+mn-ea"/>
                <a:cs typeface="+mn-cs"/>
              </a:rPr>
              <a:t>e T.A.P.S. Academy </a:t>
            </a:r>
            <a:r>
              <a:rPr lang="en-US" sz="1200" kern="1200" dirty="0" smtClean="0">
                <a:solidFill>
                  <a:schemeClr val="tx1"/>
                </a:solidFill>
                <a:latin typeface="+mn-lt"/>
                <a:ea typeface="+mn-ea"/>
                <a:cs typeface="+mn-cs"/>
              </a:rPr>
              <a:t>was developed</a:t>
            </a:r>
            <a:r>
              <a:rPr lang="en-US" sz="1200" kern="1200" baseline="0" dirty="0" smtClean="0">
                <a:solidFill>
                  <a:schemeClr val="tx1"/>
                </a:solidFill>
                <a:latin typeface="+mn-lt"/>
                <a:ea typeface="+mn-ea"/>
                <a:cs typeface="+mn-cs"/>
              </a:rPr>
              <a:t> by the </a:t>
            </a:r>
            <a:r>
              <a:rPr lang="en-US" sz="1200" kern="1200" dirty="0" smtClean="0">
                <a:solidFill>
                  <a:schemeClr val="tx1"/>
                </a:solidFill>
                <a:latin typeface="+mn-lt"/>
                <a:ea typeface="+mn-ea"/>
                <a:cs typeface="+mn-cs"/>
              </a:rPr>
              <a:t>Houston Police Department to address youth safety issues and funded through </a:t>
            </a:r>
            <a:r>
              <a:rPr lang="en-US" sz="1200" kern="1200" baseline="0" dirty="0" smtClean="0">
                <a:solidFill>
                  <a:schemeClr val="tx1"/>
                </a:solidFill>
                <a:latin typeface="+mn-lt"/>
                <a:ea typeface="+mn-ea"/>
                <a:cs typeface="+mn-cs"/>
              </a:rPr>
              <a:t>the COPS Office in fiscal year 2011.  </a:t>
            </a: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F9EE3C0-EF25-4265-909A-513E3C0C47FB}"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F9EE3C0-EF25-4265-909A-513E3C0C47FB}"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It is a school based program that partners at-risk youth with law enforcement.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T.A.P.S. Academy builds upon the groundwork established by community policing, school and community based initiatives, and the work of the Youth-Police Unity Project of the Rochester Police Department. Through learning, interaction, focus groups, discussions, community problem solving and a service-learning instruction, the students and law enforcement officers gain valuable insight about the concerns and issues facing one another. The ultimate</a:t>
            </a:r>
            <a:r>
              <a:rPr lang="en-US" sz="1200" kern="1200" baseline="0" dirty="0" smtClean="0">
                <a:solidFill>
                  <a:schemeClr val="tx1"/>
                </a:solidFill>
                <a:latin typeface="+mn-lt"/>
                <a:ea typeface="+mn-ea"/>
                <a:cs typeface="+mn-cs"/>
              </a:rPr>
              <a:t> goal is to reduce the social distance between at-risk  youth and law enforcement.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  </a:t>
            </a:r>
            <a:endParaRPr lang="en-US" dirty="0" smtClean="0"/>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F9EE3C0-EF25-4265-909A-513E3C0C47FB}"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Houston Police Chief Charles A. McClelland, Jr. and Assistant Chief Brian Lumpkin,</a:t>
            </a:r>
            <a:r>
              <a:rPr lang="en-US" sz="1200" kern="1200" baseline="0" dirty="0" smtClean="0">
                <a:solidFill>
                  <a:schemeClr val="tx1"/>
                </a:solidFill>
                <a:latin typeface="+mn-lt"/>
                <a:ea typeface="+mn-ea"/>
                <a:cs typeface="+mn-cs"/>
              </a:rPr>
              <a:t> along with partners from the University of Houston-Clear Lake, the Beechnut Academy and the Texas Southern University,  announced the inaugural T.A.P.S. Academy on January 17 of this year.</a:t>
            </a:r>
            <a:endParaRPr lang="en-US" dirty="0" smtClean="0"/>
          </a:p>
          <a:p>
            <a:endParaRPr lang="en-US" dirty="0"/>
          </a:p>
        </p:txBody>
      </p:sp>
      <p:sp>
        <p:nvSpPr>
          <p:cNvPr id="4" name="Slide Number Placeholder 3"/>
          <p:cNvSpPr>
            <a:spLocks noGrp="1"/>
          </p:cNvSpPr>
          <p:nvPr>
            <p:ph type="sldNum" sz="quarter" idx="10"/>
          </p:nvPr>
        </p:nvSpPr>
        <p:spPr/>
        <p:txBody>
          <a:bodyPr/>
          <a:lstStyle/>
          <a:p>
            <a:fld id="{2F9EE3C0-EF25-4265-909A-513E3C0C47F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Under the direction</a:t>
            </a:r>
            <a:r>
              <a:rPr lang="en-US" baseline="0" dirty="0" smtClean="0"/>
              <a:t> of </a:t>
            </a:r>
            <a:r>
              <a:rPr lang="en-US" dirty="0" smtClean="0"/>
              <a:t>Dr. Everette B. Penn, Associate Professor of Criminology,</a:t>
            </a:r>
            <a:r>
              <a:rPr lang="en-US" baseline="0" dirty="0" smtClean="0"/>
              <a:t> the University of Houston Clear Lake assisted in the development of the proposal to the COPS Office and is responsible for the development of the T.A.P.S. curriculum, conducting a literature review on issues facing at-risk youth, hosting the online curriculum through the UHCL Blackboard and developing a technical assistance guidebook at the completion of this program that will be available to order or download from the COPS website at no cost.  </a:t>
            </a:r>
            <a:endParaRPr lang="en-US" dirty="0"/>
          </a:p>
        </p:txBody>
      </p:sp>
      <p:sp>
        <p:nvSpPr>
          <p:cNvPr id="4" name="Slide Number Placeholder 3"/>
          <p:cNvSpPr>
            <a:spLocks noGrp="1"/>
          </p:cNvSpPr>
          <p:nvPr>
            <p:ph type="sldNum" sz="quarter" idx="10"/>
          </p:nvPr>
        </p:nvSpPr>
        <p:spPr/>
        <p:txBody>
          <a:bodyPr/>
          <a:lstStyle/>
          <a:p>
            <a:fld id="{2F9EE3C0-EF25-4265-909A-513E3C0C47F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first T.A.P.S. Academy is being held at the Beechnut Academy in Houston, TX.</a:t>
            </a:r>
            <a:r>
              <a:rPr lang="en-US" sz="1200" kern="1200" baseline="0" dirty="0" smtClean="0">
                <a:solidFill>
                  <a:schemeClr val="tx1"/>
                </a:solidFill>
                <a:latin typeface="+mn-lt"/>
                <a:ea typeface="+mn-ea"/>
                <a:cs typeface="+mn-cs"/>
              </a:rPr>
              <a:t>  Under the passionate and unwavering leadership of Principal Dianne Reed, the</a:t>
            </a:r>
            <a:r>
              <a:rPr lang="en-US" sz="1200" kern="1200" dirty="0" smtClean="0">
                <a:solidFill>
                  <a:schemeClr val="tx1"/>
                </a:solidFill>
                <a:latin typeface="+mn-lt"/>
                <a:ea typeface="+mn-ea"/>
                <a:cs typeface="+mn-cs"/>
              </a:rPr>
              <a:t> Beechnut Academy is part the Community Education Partners (CEP). The CEP Program is a comprehensive academic and behavioral intervention program for students in grades 6 through 12.  The Beechnut Academy also works in partnership with the Houston Independent School District, </a:t>
            </a:r>
            <a:r>
              <a:rPr lang="en-US" dirty="0" smtClean="0"/>
              <a:t>the largest public school system in Texas and the seventh-largest in the United States.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There are over 900 students at the Beechnut Academy</a:t>
            </a:r>
            <a:r>
              <a:rPr lang="en-US" sz="1200" kern="1200" baseline="0" dirty="0" smtClean="0">
                <a:solidFill>
                  <a:schemeClr val="tx1"/>
                </a:solidFill>
                <a:latin typeface="+mn-lt"/>
                <a:ea typeface="+mn-ea"/>
                <a:cs typeface="+mn-cs"/>
              </a:rPr>
              <a:t> who </a:t>
            </a:r>
            <a:r>
              <a:rPr lang="en-US" sz="1200" kern="1200" dirty="0" smtClean="0">
                <a:solidFill>
                  <a:schemeClr val="tx1"/>
                </a:solidFill>
                <a:latin typeface="+mn-lt"/>
                <a:ea typeface="+mn-ea"/>
                <a:cs typeface="+mn-cs"/>
              </a:rPr>
              <a:t>were</a:t>
            </a:r>
            <a:r>
              <a:rPr lang="en-US" sz="1200" kern="1200" baseline="0" dirty="0" smtClean="0">
                <a:solidFill>
                  <a:schemeClr val="tx1"/>
                </a:solidFill>
                <a:latin typeface="+mn-lt"/>
                <a:ea typeface="+mn-ea"/>
                <a:cs typeface="+mn-cs"/>
              </a:rPr>
              <a:t> either</a:t>
            </a:r>
          </a:p>
          <a:p>
            <a:pPr>
              <a:buFont typeface="Arial" pitchFamily="34" charset="0"/>
              <a:buChar char="•"/>
            </a:pPr>
            <a:r>
              <a:rPr lang="en-US" sz="1200" kern="1200" dirty="0" smtClean="0">
                <a:solidFill>
                  <a:schemeClr val="tx1"/>
                </a:solidFill>
                <a:latin typeface="+mn-lt"/>
                <a:ea typeface="+mn-ea"/>
                <a:cs typeface="+mn-cs"/>
              </a:rPr>
              <a:t>Performing two or more years below their expected grade level in reading and math; </a:t>
            </a:r>
          </a:p>
          <a:p>
            <a:pPr>
              <a:buFont typeface="Arial" pitchFamily="34" charset="0"/>
              <a:buChar char="•"/>
            </a:pPr>
            <a:r>
              <a:rPr lang="en-US" sz="1200" kern="1200" dirty="0" smtClean="0">
                <a:solidFill>
                  <a:schemeClr val="tx1"/>
                </a:solidFill>
                <a:latin typeface="+mn-lt"/>
                <a:ea typeface="+mn-ea"/>
                <a:cs typeface="+mn-cs"/>
              </a:rPr>
              <a:t>Failing two or more core subjects; </a:t>
            </a:r>
          </a:p>
          <a:p>
            <a:pPr>
              <a:buFont typeface="Arial" pitchFamily="34" charset="0"/>
              <a:buChar char="•"/>
            </a:pPr>
            <a:r>
              <a:rPr lang="en-US" sz="1200" kern="1200" dirty="0" smtClean="0">
                <a:solidFill>
                  <a:schemeClr val="tx1"/>
                </a:solidFill>
                <a:latin typeface="+mn-lt"/>
                <a:ea typeface="+mn-ea"/>
                <a:cs typeface="+mn-cs"/>
              </a:rPr>
              <a:t>Were retained in-grade for one or more years; </a:t>
            </a:r>
          </a:p>
          <a:p>
            <a:pPr>
              <a:buFont typeface="Arial" pitchFamily="34" charset="0"/>
              <a:buChar char="•"/>
            </a:pPr>
            <a:r>
              <a:rPr lang="en-US" sz="1200" kern="1200" dirty="0" smtClean="0">
                <a:solidFill>
                  <a:schemeClr val="tx1"/>
                </a:solidFill>
                <a:latin typeface="+mn-lt"/>
                <a:ea typeface="+mn-ea"/>
                <a:cs typeface="+mn-cs"/>
              </a:rPr>
              <a:t>Were not achieving required scores on state skills tests; or  </a:t>
            </a:r>
            <a:endParaRPr lang="en-US" sz="1200" kern="1200" baseline="0" dirty="0" smtClean="0">
              <a:solidFill>
                <a:schemeClr val="tx1"/>
              </a:solidFill>
              <a:latin typeface="+mn-lt"/>
              <a:ea typeface="+mn-ea"/>
              <a:cs typeface="+mn-cs"/>
            </a:endParaRPr>
          </a:p>
          <a:p>
            <a:pPr>
              <a:buFont typeface="Arial" pitchFamily="34" charset="0"/>
              <a:buChar char="•"/>
            </a:pPr>
            <a:r>
              <a:rPr lang="en-US" sz="1200" kern="1200" dirty="0" smtClean="0">
                <a:solidFill>
                  <a:schemeClr val="tx1"/>
                </a:solidFill>
                <a:latin typeface="+mn-lt"/>
                <a:ea typeface="+mn-ea"/>
                <a:cs typeface="+mn-cs"/>
              </a:rPr>
              <a:t>Were at-risk of dropping out of high school</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Beechnut Academy</a:t>
            </a:r>
            <a:r>
              <a:rPr lang="en-US" sz="1200" kern="1200" baseline="0" dirty="0" smtClean="0">
                <a:solidFill>
                  <a:schemeClr val="tx1"/>
                </a:solidFill>
                <a:latin typeface="+mn-lt"/>
                <a:ea typeface="+mn-ea"/>
                <a:cs typeface="+mn-cs"/>
              </a:rPr>
              <a:t> is designed to </a:t>
            </a:r>
            <a:r>
              <a:rPr lang="en-US" sz="1200" kern="1200" dirty="0" smtClean="0">
                <a:solidFill>
                  <a:schemeClr val="tx1"/>
                </a:solidFill>
                <a:latin typeface="+mn-lt"/>
                <a:ea typeface="+mn-ea"/>
                <a:cs typeface="+mn-cs"/>
              </a:rPr>
              <a:t>provide academic intervention and to help each student achieve his or her academic, behavioral and social goals.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2F9EE3C0-EF25-4265-909A-513E3C0C47F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One of the most impressive aspects</a:t>
            </a:r>
            <a:r>
              <a:rPr lang="en-US" baseline="0" dirty="0" smtClean="0"/>
              <a:t> of this proposal to the COPS Office was Houston Police Department’s strong relationship with local universities and an impressive evaluation component for the T.A.P.S. Academy. </a:t>
            </a:r>
            <a:r>
              <a:rPr lang="en-US" dirty="0" smtClean="0"/>
              <a:t>Each academy will be independently evaluated</a:t>
            </a:r>
            <a:r>
              <a:rPr lang="en-US" baseline="0" dirty="0" smtClean="0"/>
              <a:t> under the direction of </a:t>
            </a:r>
            <a:r>
              <a:rPr lang="en-US" dirty="0" smtClean="0"/>
              <a:t>Dr. Helen Taylor Greene.  Dr. Greene is a professor in the Department of Administration</a:t>
            </a:r>
            <a:r>
              <a:rPr lang="en-US" baseline="0" dirty="0" smtClean="0"/>
              <a:t> of Justice, School of Public Affairs at Texas Southern University.  She and her team are gathering information about program intake and attendance; participation; student demographics; school performance; and social distance and interaction between students and police.  The evaluations will explore changes in students’ perception over time as well as social distance scores.  </a:t>
            </a:r>
            <a:endParaRPr lang="en-US" dirty="0" smtClean="0"/>
          </a:p>
          <a:p>
            <a:endParaRPr lang="en-US" dirty="0"/>
          </a:p>
        </p:txBody>
      </p:sp>
      <p:sp>
        <p:nvSpPr>
          <p:cNvPr id="4" name="Slide Number Placeholder 3"/>
          <p:cNvSpPr>
            <a:spLocks noGrp="1"/>
          </p:cNvSpPr>
          <p:nvPr>
            <p:ph type="sldNum" sz="quarter" idx="10"/>
          </p:nvPr>
        </p:nvSpPr>
        <p:spPr/>
        <p:txBody>
          <a:bodyPr/>
          <a:lstStyle/>
          <a:p>
            <a:fld id="{2F9EE3C0-EF25-4265-909A-513E3C0C47F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current T.A.P.S.</a:t>
            </a:r>
            <a:r>
              <a:rPr lang="en-US" baseline="0" dirty="0" smtClean="0"/>
              <a:t>  Academy is a </a:t>
            </a:r>
            <a:r>
              <a:rPr lang="en-US" dirty="0" smtClean="0"/>
              <a:t>15 week/30 class</a:t>
            </a:r>
            <a:r>
              <a:rPr lang="en-US" baseline="0" dirty="0" smtClean="0"/>
              <a:t> training curriculum </a:t>
            </a:r>
            <a:r>
              <a:rPr lang="en-US" dirty="0" smtClean="0"/>
              <a:t>held on Tuesdays and Thursdays.  There</a:t>
            </a:r>
            <a:r>
              <a:rPr lang="en-US" baseline="0" dirty="0" smtClean="0"/>
              <a:t> are 50 students and 10 mentors. </a:t>
            </a:r>
            <a:r>
              <a:rPr lang="en-US" dirty="0" smtClean="0"/>
              <a:t>Th</a:t>
            </a:r>
            <a:r>
              <a:rPr lang="en-US" sz="1200" kern="1200" dirty="0" smtClean="0">
                <a:solidFill>
                  <a:schemeClr val="tx1"/>
                </a:solidFill>
                <a:latin typeface="+mn-lt"/>
                <a:ea typeface="+mn-ea"/>
                <a:cs typeface="+mn-cs"/>
              </a:rPr>
              <a:t>e program also encourages community service through a beautification project with Keep Houston Beautiful.</a:t>
            </a:r>
            <a:endParaRPr lang="en-US" dirty="0"/>
          </a:p>
        </p:txBody>
      </p:sp>
      <p:sp>
        <p:nvSpPr>
          <p:cNvPr id="4" name="Slide Number Placeholder 3"/>
          <p:cNvSpPr>
            <a:spLocks noGrp="1"/>
          </p:cNvSpPr>
          <p:nvPr>
            <p:ph type="sldNum" sz="quarter" idx="10"/>
          </p:nvPr>
        </p:nvSpPr>
        <p:spPr/>
        <p:txBody>
          <a:bodyPr/>
          <a:lstStyle/>
          <a:p>
            <a:fld id="{2F9EE3C0-EF25-4265-909A-513E3C0C47FB}"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The T.A.P.S. Academy mentors</a:t>
            </a:r>
            <a:r>
              <a:rPr lang="en-US" baseline="0" dirty="0" smtClean="0"/>
              <a:t> are volunteer patrol officers who have been highly recommended by senior command staff.  They</a:t>
            </a:r>
            <a:r>
              <a:rPr lang="en-US" sz="1200" kern="1200" dirty="0" smtClean="0">
                <a:solidFill>
                  <a:schemeClr val="tx1"/>
                </a:solidFill>
                <a:latin typeface="+mn-lt"/>
                <a:ea typeface="+mn-ea"/>
                <a:cs typeface="+mn-cs"/>
              </a:rPr>
              <a:t> must be committed to participate</a:t>
            </a:r>
            <a:r>
              <a:rPr lang="en-US" sz="1200" kern="1200" baseline="0" dirty="0" smtClean="0">
                <a:solidFill>
                  <a:schemeClr val="tx1"/>
                </a:solidFill>
                <a:latin typeface="+mn-lt"/>
                <a:ea typeface="+mn-ea"/>
                <a:cs typeface="+mn-cs"/>
              </a:rPr>
              <a:t> in </a:t>
            </a:r>
            <a:r>
              <a:rPr lang="en-US" sz="1200" kern="1200" dirty="0" smtClean="0">
                <a:solidFill>
                  <a:schemeClr val="tx1"/>
                </a:solidFill>
                <a:latin typeface="+mn-lt"/>
                <a:ea typeface="+mn-ea"/>
                <a:cs typeface="+mn-cs"/>
              </a:rPr>
              <a:t>all 15 weeks of the academy and must complete six hours of T.A.P.S. training</a:t>
            </a:r>
            <a:r>
              <a:rPr lang="en-US" sz="1200" kern="1200" baseline="0" dirty="0" smtClean="0">
                <a:solidFill>
                  <a:schemeClr val="tx1"/>
                </a:solidFill>
                <a:latin typeface="+mn-lt"/>
                <a:ea typeface="+mn-ea"/>
                <a:cs typeface="+mn-cs"/>
              </a:rPr>
              <a:t> before the program begins.  </a:t>
            </a:r>
            <a:endParaRPr lang="en-US" dirty="0"/>
          </a:p>
        </p:txBody>
      </p:sp>
      <p:sp>
        <p:nvSpPr>
          <p:cNvPr id="4" name="Slide Number Placeholder 3"/>
          <p:cNvSpPr>
            <a:spLocks noGrp="1"/>
          </p:cNvSpPr>
          <p:nvPr>
            <p:ph type="sldNum" sz="quarter" idx="10"/>
          </p:nvPr>
        </p:nvSpPr>
        <p:spPr/>
        <p:txBody>
          <a:bodyPr/>
          <a:lstStyle/>
          <a:p>
            <a:fld id="{2F9EE3C0-EF25-4265-909A-513E3C0C47FB}"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Each</a:t>
            </a:r>
            <a:r>
              <a:rPr lang="en-US" sz="1200" kern="1200" baseline="0" dirty="0" smtClean="0">
                <a:solidFill>
                  <a:schemeClr val="tx1"/>
                </a:solidFill>
                <a:latin typeface="+mn-lt"/>
                <a:ea typeface="+mn-ea"/>
                <a:cs typeface="+mn-cs"/>
              </a:rPr>
              <a:t> session begins with a </a:t>
            </a:r>
            <a:r>
              <a:rPr lang="en-US" sz="1200" kern="1200" dirty="0" smtClean="0">
                <a:solidFill>
                  <a:schemeClr val="tx1"/>
                </a:solidFill>
                <a:latin typeface="+mn-lt"/>
                <a:ea typeface="+mn-ea"/>
                <a:cs typeface="+mn-cs"/>
              </a:rPr>
              <a:t>30 minute presentation by a subject matter expert on the topic of the day, followed by a 40</a:t>
            </a:r>
            <a:r>
              <a:rPr lang="en-US" sz="1200" kern="1200" baseline="0" dirty="0" smtClean="0">
                <a:solidFill>
                  <a:schemeClr val="tx1"/>
                </a:solidFill>
                <a:latin typeface="+mn-lt"/>
                <a:ea typeface="+mn-ea"/>
                <a:cs typeface="+mn-cs"/>
              </a:rPr>
              <a:t> minute breakout with 10 students per 2 mentors to discuss the topic  and then a 30 minute group discussion.  A few examples of t</a:t>
            </a:r>
            <a:r>
              <a:rPr lang="en-US" sz="1200" kern="1200" dirty="0" smtClean="0">
                <a:solidFill>
                  <a:schemeClr val="tx1"/>
                </a:solidFill>
                <a:latin typeface="+mn-lt"/>
                <a:ea typeface="+mn-ea"/>
                <a:cs typeface="+mn-cs"/>
              </a:rPr>
              <a:t>opics of discussion include goal-setting, handling situations in which police are involved,</a:t>
            </a:r>
            <a:r>
              <a:rPr lang="en-US" sz="1200" kern="1200" baseline="0" dirty="0" smtClean="0">
                <a:solidFill>
                  <a:schemeClr val="tx1"/>
                </a:solidFill>
                <a:latin typeface="+mn-lt"/>
                <a:ea typeface="+mn-ea"/>
                <a:cs typeface="+mn-cs"/>
              </a:rPr>
              <a:t> conflict management, bullying, dating and sexual abuse and gang violence.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This photo was taken on January 20 during the current </a:t>
            </a:r>
            <a:r>
              <a:rPr lang="en-US" baseline="0" dirty="0" smtClean="0"/>
              <a:t>T.A.P.S. Academy where officers and students are discussing drawings of the students’ goals </a:t>
            </a:r>
            <a:r>
              <a:rPr lang="en-US" baseline="0" smtClean="0"/>
              <a:t>for the </a:t>
            </a:r>
            <a:r>
              <a:rPr lang="en-US" baseline="0" dirty="0" smtClean="0"/>
              <a:t>year.</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9EE3C0-EF25-4265-909A-513E3C0C47FB}"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4DDDA1-D2F0-44EA-8F8A-C363EB9981D4}" type="datetimeFigureOut">
              <a:rPr lang="en-US" smtClean="0"/>
              <a:pPr/>
              <a:t>4/30/2012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61DD0A-3F1F-4640-937C-9ECACDD23778}" type="slidenum">
              <a:rPr lang="en-US" smtClean="0"/>
              <a:pPr/>
              <a:t>‹#›</a:t>
            </a:fld>
            <a:endParaRPr lang="en-US"/>
          </a:p>
        </p:txBody>
      </p:sp>
      <p:pic>
        <p:nvPicPr>
          <p:cNvPr id="7" name="Picture 6" descr="header.jpg"/>
          <p:cNvPicPr>
            <a:picLocks noChangeAspect="1"/>
          </p:cNvPicPr>
          <p:nvPr userDrawn="1"/>
        </p:nvPicPr>
        <p:blipFill>
          <a:blip r:embed="rId2" cstate="print"/>
          <a:stretch>
            <a:fillRect/>
          </a:stretch>
        </p:blipFill>
        <p:spPr>
          <a:xfrm>
            <a:off x="0" y="0"/>
            <a:ext cx="9144000" cy="11049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4DDDA1-D2F0-44EA-8F8A-C363EB9981D4}" type="datetimeFigureOut">
              <a:rPr lang="en-US" smtClean="0"/>
              <a:pPr/>
              <a:t>4/30/2012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1DD0A-3F1F-4640-937C-9ECACDD2377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4DDDA1-D2F0-44EA-8F8A-C363EB9981D4}" type="datetimeFigureOut">
              <a:rPr lang="en-US" smtClean="0"/>
              <a:pPr/>
              <a:t>4/30/2012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1DD0A-3F1F-4640-937C-9ECACDD2377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4DDDA1-D2F0-44EA-8F8A-C363EB9981D4}" type="datetimeFigureOut">
              <a:rPr lang="en-US" smtClean="0"/>
              <a:pPr/>
              <a:t>4/30/2012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1DD0A-3F1F-4640-937C-9ECACDD2377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4DDDA1-D2F0-44EA-8F8A-C363EB9981D4}" type="datetimeFigureOut">
              <a:rPr lang="en-US" smtClean="0"/>
              <a:pPr/>
              <a:t>4/30/2012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1DD0A-3F1F-4640-937C-9ECACDD2377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4DDDA1-D2F0-44EA-8F8A-C363EB9981D4}" type="datetimeFigureOut">
              <a:rPr lang="en-US" smtClean="0"/>
              <a:pPr/>
              <a:t>4/30/2012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61DD0A-3F1F-4640-937C-9ECACDD2377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4DDDA1-D2F0-44EA-8F8A-C363EB9981D4}" type="datetimeFigureOut">
              <a:rPr lang="en-US" smtClean="0"/>
              <a:pPr/>
              <a:t>4/30/2012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61DD0A-3F1F-4640-937C-9ECACDD2377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4DDDA1-D2F0-44EA-8F8A-C363EB9981D4}" type="datetimeFigureOut">
              <a:rPr lang="en-US" smtClean="0"/>
              <a:pPr/>
              <a:t>4/30/2012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61DD0A-3F1F-4640-937C-9ECACDD2377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4DDDA1-D2F0-44EA-8F8A-C363EB9981D4}" type="datetimeFigureOut">
              <a:rPr lang="en-US" smtClean="0"/>
              <a:pPr/>
              <a:t>4/30/2012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61DD0A-3F1F-4640-937C-9ECACDD2377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4DDDA1-D2F0-44EA-8F8A-C363EB9981D4}" type="datetimeFigureOut">
              <a:rPr lang="en-US" smtClean="0"/>
              <a:pPr/>
              <a:t>4/30/2012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61DD0A-3F1F-4640-937C-9ECACDD2377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4DDDA1-D2F0-44EA-8F8A-C363EB9981D4}" type="datetimeFigureOut">
              <a:rPr lang="en-US" smtClean="0"/>
              <a:pPr/>
              <a:t>4/30/2012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61DD0A-3F1F-4640-937C-9ECACDD2377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4DDDA1-D2F0-44EA-8F8A-C363EB9981D4}" type="datetimeFigureOut">
              <a:rPr lang="en-US" smtClean="0"/>
              <a:pPr/>
              <a:t>4/30/2012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61DD0A-3F1F-4640-937C-9ECACDD2377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hyperlink" Target="https://www.facebook.com/pages/TAPS-Academy/271598629575288" TargetMode="Externa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mailto:31179@lapd.lacity.org"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ctrTitle"/>
          </p:nvPr>
        </p:nvSpPr>
        <p:spPr>
          <a:xfrm>
            <a:off x="838200" y="7162800"/>
            <a:ext cx="7772400" cy="1470025"/>
          </a:xfrm>
        </p:spPr>
        <p:txBody>
          <a:bodyPr>
            <a:normAutofit/>
          </a:bodyPr>
          <a:lstStyle/>
          <a:p>
            <a:r>
              <a:rPr lang="en-US" sz="800" dirty="0" smtClean="0">
                <a:solidFill>
                  <a:schemeClr val="bg1"/>
                </a:solidFill>
              </a:rPr>
              <a:t>COPS: Community Oriented Policing Services – Teen</a:t>
            </a:r>
            <a:r>
              <a:rPr lang="en-US" sz="800" baseline="0" dirty="0" smtClean="0">
                <a:solidFill>
                  <a:schemeClr val="bg1"/>
                </a:solidFill>
              </a:rPr>
              <a:t> and Police Service Academy</a:t>
            </a:r>
            <a:endParaRPr lang="en-US" sz="800" dirty="0">
              <a:solidFill>
                <a:schemeClr val="bg1"/>
              </a:solidFill>
            </a:endParaRPr>
          </a:p>
        </p:txBody>
      </p:sp>
      <p:pic>
        <p:nvPicPr>
          <p:cNvPr id="4" name="Picture 3" descr="Logo, Teen and Police Service Academy, TAPS."/>
          <p:cNvPicPr>
            <a:picLocks noChangeAspect="1"/>
          </p:cNvPicPr>
          <p:nvPr/>
        </p:nvPicPr>
        <p:blipFill>
          <a:blip r:embed="rId3" cstate="print"/>
          <a:stretch>
            <a:fillRect/>
          </a:stretch>
        </p:blipFill>
        <p:spPr>
          <a:xfrm>
            <a:off x="2362200" y="1752600"/>
            <a:ext cx="4348220" cy="43434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1470025"/>
          </a:xfrm>
        </p:spPr>
        <p:txBody>
          <a:bodyPr/>
          <a:lstStyle/>
          <a:p>
            <a:pPr algn="l"/>
            <a:r>
              <a:rPr lang="en-US" dirty="0" smtClean="0"/>
              <a:t>Academy Schedule</a:t>
            </a:r>
            <a:endParaRPr lang="en-US" dirty="0"/>
          </a:p>
        </p:txBody>
      </p:sp>
      <p:sp>
        <p:nvSpPr>
          <p:cNvPr id="3" name="Subtitle 2"/>
          <p:cNvSpPr>
            <a:spLocks noGrp="1"/>
          </p:cNvSpPr>
          <p:nvPr>
            <p:ph type="subTitle" idx="1"/>
          </p:nvPr>
        </p:nvSpPr>
        <p:spPr>
          <a:xfrm>
            <a:off x="762000" y="2286000"/>
            <a:ext cx="8001000" cy="4191000"/>
          </a:xfrm>
        </p:spPr>
        <p:txBody>
          <a:bodyPr>
            <a:normAutofit fontScale="85000" lnSpcReduction="10000"/>
          </a:bodyPr>
          <a:lstStyle/>
          <a:p>
            <a:pPr algn="l">
              <a:lnSpc>
                <a:spcPct val="110000"/>
              </a:lnSpc>
              <a:spcBef>
                <a:spcPts val="0"/>
              </a:spcBef>
            </a:pPr>
            <a:r>
              <a:rPr lang="en-US" b="1" dirty="0" smtClean="0"/>
              <a:t>May 3, 2012  </a:t>
            </a:r>
          </a:p>
          <a:p>
            <a:pPr algn="l">
              <a:lnSpc>
                <a:spcPct val="110000"/>
              </a:lnSpc>
              <a:spcBef>
                <a:spcPts val="0"/>
              </a:spcBef>
            </a:pPr>
            <a:r>
              <a:rPr lang="en-US" dirty="0" smtClean="0"/>
              <a:t>Beechnut Academy Graduation,  50 students</a:t>
            </a:r>
          </a:p>
          <a:p>
            <a:pPr algn="l">
              <a:lnSpc>
                <a:spcPct val="110000"/>
              </a:lnSpc>
              <a:spcBef>
                <a:spcPts val="0"/>
              </a:spcBef>
            </a:pPr>
            <a:endParaRPr lang="en-US" dirty="0" smtClean="0"/>
          </a:p>
          <a:p>
            <a:pPr algn="l">
              <a:lnSpc>
                <a:spcPct val="110000"/>
              </a:lnSpc>
              <a:spcBef>
                <a:spcPts val="0"/>
              </a:spcBef>
            </a:pPr>
            <a:r>
              <a:rPr lang="en-US" b="1" dirty="0" smtClean="0"/>
              <a:t>Fall 2012 </a:t>
            </a:r>
          </a:p>
          <a:p>
            <a:pPr algn="l">
              <a:lnSpc>
                <a:spcPct val="110000"/>
              </a:lnSpc>
              <a:spcBef>
                <a:spcPts val="0"/>
              </a:spcBef>
            </a:pPr>
            <a:r>
              <a:rPr lang="en-US" dirty="0" smtClean="0"/>
              <a:t>Beechnut Academy,  2 Academy Classes, 100 students</a:t>
            </a:r>
          </a:p>
          <a:p>
            <a:pPr algn="l">
              <a:lnSpc>
                <a:spcPct val="110000"/>
              </a:lnSpc>
              <a:spcBef>
                <a:spcPts val="0"/>
              </a:spcBef>
            </a:pPr>
            <a:endParaRPr lang="en-US" dirty="0" smtClean="0"/>
          </a:p>
          <a:p>
            <a:pPr algn="l">
              <a:lnSpc>
                <a:spcPct val="110000"/>
              </a:lnSpc>
              <a:spcBef>
                <a:spcPts val="0"/>
              </a:spcBef>
            </a:pPr>
            <a:r>
              <a:rPr lang="en-US" b="1" dirty="0" smtClean="0"/>
              <a:t>Spring 2013 </a:t>
            </a:r>
          </a:p>
          <a:p>
            <a:pPr algn="l">
              <a:lnSpc>
                <a:spcPct val="110000"/>
              </a:lnSpc>
              <a:spcBef>
                <a:spcPts val="0"/>
              </a:spcBef>
            </a:pPr>
            <a:r>
              <a:rPr lang="en-US" dirty="0" smtClean="0"/>
              <a:t>Beechnut Academy, 1 Academy Class, 50 students</a:t>
            </a:r>
          </a:p>
          <a:p>
            <a:pPr algn="l">
              <a:lnSpc>
                <a:spcPct val="110000"/>
              </a:lnSpc>
              <a:spcBef>
                <a:spcPts val="0"/>
              </a:spcBef>
            </a:pPr>
            <a:r>
              <a:rPr lang="en-US" dirty="0" smtClean="0"/>
              <a:t>Washington, DC, 1 Academy Class, 50 students</a:t>
            </a:r>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286000"/>
            <a:ext cx="7467600" cy="2212975"/>
          </a:xfrm>
        </p:spPr>
        <p:txBody>
          <a:bodyPr>
            <a:normAutofit fontScale="90000"/>
          </a:bodyPr>
          <a:lstStyle/>
          <a:p>
            <a:pPr lvl="0">
              <a:defRPr/>
            </a:pPr>
            <a:r>
              <a:rPr lang="en-US" dirty="0"/>
              <a:t>Assistant Chief Brian Lumpkin</a:t>
            </a:r>
            <a:br>
              <a:rPr lang="en-US" dirty="0"/>
            </a:br>
            <a:r>
              <a:rPr lang="en-US" dirty="0"/>
              <a:t>Houston Police Department </a:t>
            </a:r>
            <a:r>
              <a:rPr lang="en-US" dirty="0" smtClean="0"/>
              <a:t/>
            </a:r>
            <a:br>
              <a:rPr lang="en-US" dirty="0" smtClean="0"/>
            </a:br>
            <a:r>
              <a:rPr lang="en-US" sz="5400" dirty="0"/>
              <a:t/>
            </a:r>
            <a:br>
              <a:rPr lang="en-US" sz="5400" dirty="0"/>
            </a:br>
            <a:r>
              <a:rPr lang="en-US" dirty="0" smtClean="0"/>
              <a:t/>
            </a:r>
            <a:br>
              <a:rPr lang="en-US" dirty="0" smtClean="0"/>
            </a:br>
            <a:r>
              <a:rPr lang="en-US" dirty="0" smtClean="0"/>
              <a:t/>
            </a:r>
            <a:br>
              <a:rPr lang="en-US" dirty="0" smtClean="0"/>
            </a:br>
            <a:endParaRPr lang="en-US" dirty="0"/>
          </a:p>
        </p:txBody>
      </p:sp>
      <p:pic>
        <p:nvPicPr>
          <p:cNvPr id="6" name="Picture 5" descr="Picture of Houston Police Department's logo"/>
          <p:cNvPicPr>
            <a:picLocks noChangeAspect="1"/>
          </p:cNvPicPr>
          <p:nvPr/>
        </p:nvPicPr>
        <p:blipFill>
          <a:blip r:embed="rId3" cstate="print"/>
          <a:stretch>
            <a:fillRect/>
          </a:stretch>
        </p:blipFill>
        <p:spPr>
          <a:xfrm>
            <a:off x="2057400" y="2895600"/>
            <a:ext cx="2286000" cy="2286000"/>
          </a:xfrm>
          <a:prstGeom prst="rect">
            <a:avLst/>
          </a:prstGeom>
        </p:spPr>
      </p:pic>
      <p:pic>
        <p:nvPicPr>
          <p:cNvPr id="5" name="Picture 4" descr="Picture of Teen and Police Service Academy's logo"/>
          <p:cNvPicPr>
            <a:picLocks noChangeAspect="1"/>
          </p:cNvPicPr>
          <p:nvPr/>
        </p:nvPicPr>
        <p:blipFill>
          <a:blip r:embed="rId4" cstate="print"/>
          <a:stretch>
            <a:fillRect/>
          </a:stretch>
        </p:blipFill>
        <p:spPr>
          <a:xfrm>
            <a:off x="4800600" y="3048000"/>
            <a:ext cx="2135968" cy="2133600"/>
          </a:xfrm>
          <a:prstGeom prst="rect">
            <a:avLst/>
          </a:prstGeom>
        </p:spPr>
      </p:pic>
      <p:sp>
        <p:nvSpPr>
          <p:cNvPr id="3" name="TextBox 2"/>
          <p:cNvSpPr txBox="1"/>
          <p:nvPr/>
        </p:nvSpPr>
        <p:spPr>
          <a:xfrm>
            <a:off x="914400" y="5706107"/>
            <a:ext cx="7620000" cy="677108"/>
          </a:xfrm>
          <a:prstGeom prst="rect">
            <a:avLst/>
          </a:prstGeom>
          <a:noFill/>
        </p:spPr>
        <p:txBody>
          <a:bodyPr wrap="square" rtlCol="0">
            <a:spAutoFit/>
          </a:bodyPr>
          <a:lstStyle/>
          <a:p>
            <a:pPr algn="ctr"/>
            <a:r>
              <a:rPr lang="en-US" sz="2000" dirty="0"/>
              <a:t>“Like” us on </a:t>
            </a:r>
            <a:r>
              <a:rPr lang="en-US" sz="2000" dirty="0" err="1" smtClean="0"/>
              <a:t>FaceBook</a:t>
            </a:r>
            <a:r>
              <a:rPr lang="en-US" sz="2000" dirty="0" smtClean="0"/>
              <a:t> </a:t>
            </a:r>
            <a:r>
              <a:rPr lang="en-US" sz="2000" dirty="0"/>
              <a:t>at </a:t>
            </a:r>
            <a:br>
              <a:rPr lang="en-US" sz="2000" dirty="0"/>
            </a:br>
            <a:r>
              <a:rPr lang="en-US" u="sng" dirty="0">
                <a:hlinkClick r:id="rId5" tooltip="Link to TAPS Academy FaceBook page"/>
              </a:rPr>
              <a:t>https://www.facebook.com/pages/TAPS-Academy/271598629575288</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0"/>
            <a:ext cx="7772400" cy="1470025"/>
          </a:xfrm>
        </p:spPr>
        <p:txBody>
          <a:bodyPr/>
          <a:lstStyle/>
          <a:p>
            <a:r>
              <a:rPr lang="en-US" b="1" dirty="0" smtClean="0">
                <a:solidFill>
                  <a:srgbClr val="FFC000"/>
                </a:solidFill>
              </a:rPr>
              <a:t>PHOENIX HOUSE WEST SIDE STORY PROJECT</a:t>
            </a:r>
            <a:endParaRPr lang="en-US" b="1" dirty="0">
              <a:solidFill>
                <a:srgbClr val="FFC000"/>
              </a:solidFill>
            </a:endParaRPr>
          </a:p>
        </p:txBody>
      </p:sp>
      <p:sp>
        <p:nvSpPr>
          <p:cNvPr id="3" name="Subtitle 2"/>
          <p:cNvSpPr>
            <a:spLocks noGrp="1"/>
          </p:cNvSpPr>
          <p:nvPr>
            <p:ph type="subTitle" idx="1"/>
          </p:nvPr>
        </p:nvSpPr>
        <p:spPr>
          <a:xfrm>
            <a:off x="1371600" y="3200400"/>
            <a:ext cx="6400800" cy="1447800"/>
          </a:xfrm>
        </p:spPr>
        <p:txBody>
          <a:bodyPr>
            <a:normAutofit lnSpcReduction="10000"/>
          </a:bodyPr>
          <a:lstStyle/>
          <a:p>
            <a:pPr algn="ctr"/>
            <a:r>
              <a:rPr lang="en-US" dirty="0" smtClean="0">
                <a:solidFill>
                  <a:srgbClr val="0070C0"/>
                </a:solidFill>
              </a:rPr>
              <a:t>BUILDING ON INNOVATION, LEVERAGING STRATEGIC PARTNERSHIPS   </a:t>
            </a:r>
            <a:endParaRPr lang="en-US" dirty="0">
              <a:solidFill>
                <a:srgbClr val="0070C0"/>
              </a:solidFill>
            </a:endParaRPr>
          </a:p>
        </p:txBody>
      </p:sp>
      <p:pic>
        <p:nvPicPr>
          <p:cNvPr id="4" name="Picture 7" descr="Picture of the Pheonix House's logo"/>
          <p:cNvPicPr>
            <a:picLocks noChangeAspect="1" noChangeArrowheads="1"/>
          </p:cNvPicPr>
          <p:nvPr/>
        </p:nvPicPr>
        <p:blipFill>
          <a:blip r:embed="rId2" cstate="print"/>
          <a:srcRect/>
          <a:stretch>
            <a:fillRect/>
          </a:stretch>
        </p:blipFill>
        <p:spPr bwMode="auto">
          <a:xfrm>
            <a:off x="3962400" y="5257800"/>
            <a:ext cx="1295400"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447800"/>
            <a:ext cx="7772400" cy="1069975"/>
          </a:xfrm>
        </p:spPr>
        <p:txBody>
          <a:bodyPr>
            <a:normAutofit/>
          </a:bodyPr>
          <a:lstStyle/>
          <a:p>
            <a:r>
              <a:rPr lang="en-US" sz="3200" b="1" dirty="0" smtClean="0">
                <a:solidFill>
                  <a:srgbClr val="0070C0"/>
                </a:solidFill>
                <a:effectLst>
                  <a:outerShdw blurRad="38100" dist="38100" dir="2700000" algn="tl">
                    <a:srgbClr val="000000">
                      <a:alpha val="43137"/>
                    </a:srgbClr>
                  </a:outerShdw>
                </a:effectLst>
              </a:rPr>
              <a:t>WHY PHOENIX HOUSE?</a:t>
            </a:r>
            <a:br>
              <a:rPr lang="en-US" sz="3200" b="1" dirty="0" smtClean="0">
                <a:solidFill>
                  <a:srgbClr val="0070C0"/>
                </a:solidFill>
                <a:effectLst>
                  <a:outerShdw blurRad="38100" dist="38100" dir="2700000" algn="tl">
                    <a:srgbClr val="000000">
                      <a:alpha val="43137"/>
                    </a:srgbClr>
                  </a:outerShdw>
                </a:effectLst>
              </a:rPr>
            </a:br>
            <a:endParaRPr lang="en-US" sz="3200" dirty="0"/>
          </a:p>
        </p:txBody>
      </p:sp>
      <p:sp>
        <p:nvSpPr>
          <p:cNvPr id="6" name="Subtitle 5"/>
          <p:cNvSpPr>
            <a:spLocks noGrp="1"/>
          </p:cNvSpPr>
          <p:nvPr>
            <p:ph type="subTitle" idx="1"/>
          </p:nvPr>
        </p:nvSpPr>
        <p:spPr>
          <a:xfrm>
            <a:off x="1371600" y="2133600"/>
            <a:ext cx="6400800" cy="4267200"/>
          </a:xfrm>
        </p:spPr>
        <p:txBody>
          <a:bodyPr>
            <a:noAutofit/>
          </a:bodyPr>
          <a:lstStyle/>
          <a:p>
            <a:pPr algn="l"/>
            <a:endParaRPr lang="en-US" sz="2000" dirty="0" smtClean="0">
              <a:solidFill>
                <a:schemeClr val="tx1"/>
              </a:solidFill>
            </a:endParaRPr>
          </a:p>
          <a:p>
            <a:pPr algn="l">
              <a:buFont typeface="Arial" pitchFamily="34" charset="0"/>
              <a:buChar char="•"/>
            </a:pPr>
            <a:r>
              <a:rPr lang="en-US" sz="2000" dirty="0" smtClean="0">
                <a:solidFill>
                  <a:schemeClr val="tx1"/>
                </a:solidFill>
              </a:rPr>
              <a:t> Founded in 1967, Phoenix House is a national non-profit provider of treatment for individuals with substance abuse disorders and other behavioral health issues</a:t>
            </a:r>
          </a:p>
          <a:p>
            <a:pPr algn="l">
              <a:buFont typeface="Arial" pitchFamily="34" charset="0"/>
              <a:buChar char="•"/>
            </a:pPr>
            <a:endParaRPr lang="en-US" sz="2000" dirty="0" smtClean="0">
              <a:solidFill>
                <a:schemeClr val="tx1"/>
              </a:solidFill>
            </a:endParaRPr>
          </a:p>
          <a:p>
            <a:pPr algn="l">
              <a:buFont typeface="Arial" pitchFamily="34" charset="0"/>
              <a:buChar char="•"/>
            </a:pPr>
            <a:r>
              <a:rPr lang="en-US" sz="2000" dirty="0" smtClean="0">
                <a:solidFill>
                  <a:schemeClr val="tx1"/>
                </a:solidFill>
              </a:rPr>
              <a:t> Serves over 1,000 youth in 11 Phoenix House Academies Nationwide</a:t>
            </a:r>
          </a:p>
          <a:p>
            <a:pPr algn="l">
              <a:buFont typeface="Arial" pitchFamily="34" charset="0"/>
              <a:buChar char="•"/>
            </a:pPr>
            <a:endParaRPr lang="en-US" sz="2000" dirty="0" smtClean="0">
              <a:solidFill>
                <a:schemeClr val="tx1"/>
              </a:solidFill>
            </a:endParaRPr>
          </a:p>
          <a:p>
            <a:pPr algn="l">
              <a:buFont typeface="Arial" pitchFamily="34" charset="0"/>
              <a:buChar char="•"/>
            </a:pPr>
            <a:r>
              <a:rPr lang="en-US" sz="2000" dirty="0" smtClean="0">
                <a:solidFill>
                  <a:schemeClr val="tx1"/>
                </a:solidFill>
              </a:rPr>
              <a:t>70% of Phoenix House youth have high rates of juvenile justice involvement and other behavioral issues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143000"/>
            <a:ext cx="7772400" cy="1470025"/>
          </a:xfrm>
        </p:spPr>
        <p:txBody>
          <a:bodyPr/>
          <a:lstStyle/>
          <a:p>
            <a:r>
              <a:rPr lang="en-US" sz="3200" b="1" dirty="0" smtClean="0">
                <a:solidFill>
                  <a:srgbClr val="FFC000"/>
                </a:solidFill>
                <a:effectLst>
                  <a:outerShdw blurRad="38100" dist="38100" dir="2700000" algn="tl">
                    <a:srgbClr val="000000">
                      <a:alpha val="43137"/>
                    </a:srgbClr>
                  </a:outerShdw>
                </a:effectLst>
              </a:rPr>
              <a:t>Phoenix House WSSP 2012</a:t>
            </a:r>
            <a:r>
              <a:rPr lang="en-US" b="1" dirty="0" smtClean="0">
                <a:solidFill>
                  <a:srgbClr val="FFC000"/>
                </a:solidFill>
                <a:effectLst>
                  <a:outerShdw blurRad="38100" dist="38100" dir="2700000" algn="tl">
                    <a:srgbClr val="000000">
                      <a:alpha val="43137"/>
                    </a:srgbClr>
                  </a:outerShdw>
                </a:effectLst>
              </a:rPr>
              <a:t/>
            </a:r>
            <a:br>
              <a:rPr lang="en-US" b="1" dirty="0" smtClean="0">
                <a:solidFill>
                  <a:srgbClr val="FFC000"/>
                </a:solidFill>
                <a:effectLst>
                  <a:outerShdw blurRad="38100" dist="38100" dir="2700000" algn="tl">
                    <a:srgbClr val="000000">
                      <a:alpha val="43137"/>
                    </a:srgbClr>
                  </a:outerShdw>
                </a:effectLst>
              </a:rPr>
            </a:br>
            <a:endParaRPr lang="en-US" dirty="0"/>
          </a:p>
        </p:txBody>
      </p:sp>
      <p:sp>
        <p:nvSpPr>
          <p:cNvPr id="5" name="Subtitle 4"/>
          <p:cNvSpPr>
            <a:spLocks noGrp="1"/>
          </p:cNvSpPr>
          <p:nvPr>
            <p:ph type="subTitle" idx="1"/>
          </p:nvPr>
        </p:nvSpPr>
        <p:spPr>
          <a:xfrm>
            <a:off x="1371600" y="1905000"/>
            <a:ext cx="6400800" cy="4495800"/>
          </a:xfrm>
        </p:spPr>
        <p:txBody>
          <a:bodyPr>
            <a:normAutofit fontScale="25000" lnSpcReduction="20000"/>
          </a:bodyPr>
          <a:lstStyle/>
          <a:p>
            <a:pPr algn="l"/>
            <a:endParaRPr lang="en-US" sz="3600" dirty="0" smtClean="0">
              <a:effectLst>
                <a:outerShdw blurRad="38100" dist="38100" dir="2700000" algn="tl">
                  <a:srgbClr val="000000">
                    <a:alpha val="43137"/>
                  </a:srgbClr>
                </a:outerShdw>
              </a:effectLst>
            </a:endParaRPr>
          </a:p>
          <a:p>
            <a:pPr algn="l">
              <a:buFont typeface="Arial" pitchFamily="34" charset="0"/>
              <a:buChar char="•"/>
            </a:pPr>
            <a:r>
              <a:rPr lang="en-US" sz="8000" dirty="0" smtClean="0">
                <a:solidFill>
                  <a:schemeClr val="tx1"/>
                </a:solidFill>
              </a:rPr>
              <a:t> Six sites partnering with local law enforcement agencies and theatre companies</a:t>
            </a:r>
          </a:p>
          <a:p>
            <a:pPr algn="l">
              <a:buFont typeface="Arial" pitchFamily="34" charset="0"/>
              <a:buChar char="•"/>
            </a:pPr>
            <a:endParaRPr lang="en-US" sz="8000" dirty="0" smtClean="0">
              <a:solidFill>
                <a:schemeClr val="tx1"/>
              </a:solidFill>
            </a:endParaRPr>
          </a:p>
          <a:p>
            <a:pPr algn="l">
              <a:buFont typeface="Arial" pitchFamily="34" charset="0"/>
              <a:buChar char="•"/>
            </a:pPr>
            <a:r>
              <a:rPr lang="en-US" sz="8000" dirty="0" smtClean="0">
                <a:solidFill>
                  <a:schemeClr val="tx1"/>
                </a:solidFill>
              </a:rPr>
              <a:t> Los Angeles, CA Police Department</a:t>
            </a:r>
          </a:p>
          <a:p>
            <a:pPr algn="l"/>
            <a:endParaRPr lang="en-US" sz="8000" dirty="0" smtClean="0">
              <a:solidFill>
                <a:schemeClr val="tx1"/>
              </a:solidFill>
            </a:endParaRPr>
          </a:p>
          <a:p>
            <a:pPr algn="l">
              <a:buFont typeface="Arial" pitchFamily="34" charset="0"/>
              <a:buChar char="•"/>
            </a:pPr>
            <a:r>
              <a:rPr lang="en-US" sz="8000" dirty="0" smtClean="0">
                <a:solidFill>
                  <a:schemeClr val="tx1"/>
                </a:solidFill>
              </a:rPr>
              <a:t> Orange County, CA Sheriffs Department</a:t>
            </a:r>
          </a:p>
          <a:p>
            <a:pPr algn="l">
              <a:buFont typeface="Arial" pitchFamily="34" charset="0"/>
              <a:buChar char="•"/>
            </a:pPr>
            <a:endParaRPr lang="en-US" sz="8000" dirty="0" smtClean="0">
              <a:solidFill>
                <a:schemeClr val="tx1"/>
              </a:solidFill>
            </a:endParaRPr>
          </a:p>
          <a:p>
            <a:pPr algn="l">
              <a:buFont typeface="Arial" pitchFamily="34" charset="0"/>
              <a:buChar char="•"/>
            </a:pPr>
            <a:r>
              <a:rPr lang="en-US" sz="8000" dirty="0" smtClean="0">
                <a:solidFill>
                  <a:schemeClr val="tx1"/>
                </a:solidFill>
              </a:rPr>
              <a:t> Dallas, TX Police Department</a:t>
            </a:r>
          </a:p>
          <a:p>
            <a:pPr algn="l">
              <a:buFont typeface="Arial" pitchFamily="34" charset="0"/>
              <a:buChar char="•"/>
            </a:pPr>
            <a:endParaRPr lang="en-US" sz="8000" dirty="0" smtClean="0">
              <a:solidFill>
                <a:schemeClr val="tx1"/>
              </a:solidFill>
            </a:endParaRPr>
          </a:p>
          <a:p>
            <a:pPr algn="l">
              <a:buFont typeface="Arial" pitchFamily="34" charset="0"/>
              <a:buChar char="•"/>
            </a:pPr>
            <a:r>
              <a:rPr lang="en-US" sz="8000" dirty="0" smtClean="0">
                <a:solidFill>
                  <a:schemeClr val="tx1"/>
                </a:solidFill>
              </a:rPr>
              <a:t> Arlington County, VA Police Department</a:t>
            </a:r>
          </a:p>
          <a:p>
            <a:pPr algn="l">
              <a:buFont typeface="Arial" pitchFamily="34" charset="0"/>
              <a:buChar char="•"/>
            </a:pPr>
            <a:endParaRPr lang="en-US" sz="8000" dirty="0" smtClean="0">
              <a:solidFill>
                <a:schemeClr val="tx1"/>
              </a:solidFill>
            </a:endParaRPr>
          </a:p>
          <a:p>
            <a:pPr algn="l">
              <a:buFont typeface="Arial" pitchFamily="34" charset="0"/>
              <a:buChar char="•"/>
            </a:pPr>
            <a:r>
              <a:rPr lang="en-US" sz="8000" dirty="0" smtClean="0">
                <a:solidFill>
                  <a:schemeClr val="tx1"/>
                </a:solidFill>
              </a:rPr>
              <a:t> New York, NY Police Department</a:t>
            </a:r>
          </a:p>
          <a:p>
            <a:pPr algn="l">
              <a:buFont typeface="Arial" pitchFamily="34" charset="0"/>
              <a:buChar char="•"/>
            </a:pPr>
            <a:endParaRPr lang="en-US" sz="8000" dirty="0" smtClean="0">
              <a:solidFill>
                <a:schemeClr val="tx1"/>
              </a:solidFill>
            </a:endParaRPr>
          </a:p>
          <a:p>
            <a:pPr algn="l">
              <a:buFont typeface="Arial" pitchFamily="34" charset="0"/>
              <a:buChar char="•"/>
            </a:pPr>
            <a:r>
              <a:rPr lang="en-US" sz="8000" dirty="0" smtClean="0">
                <a:solidFill>
                  <a:schemeClr val="tx1"/>
                </a:solidFill>
              </a:rPr>
              <a:t> Suffolk County, NY Police Department </a:t>
            </a:r>
          </a:p>
          <a:p>
            <a:pPr algn="l"/>
            <a:endParaRPr lang="en-US" dirty="0" smtClean="0">
              <a:solidFill>
                <a:schemeClr val="tx1"/>
              </a:solidFill>
            </a:endParaRPr>
          </a:p>
          <a:p>
            <a:pPr algn="l"/>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143001"/>
            <a:ext cx="7772400" cy="1219200"/>
          </a:xfrm>
        </p:spPr>
        <p:txBody>
          <a:bodyPr>
            <a:normAutofit/>
          </a:bodyPr>
          <a:lstStyle/>
          <a:p>
            <a:r>
              <a:rPr lang="en-US" sz="3200" b="1" dirty="0" smtClean="0">
                <a:solidFill>
                  <a:srgbClr val="FFC000"/>
                </a:solidFill>
                <a:effectLst>
                  <a:outerShdw blurRad="38100" dist="38100" dir="2700000" algn="tl">
                    <a:srgbClr val="000000">
                      <a:alpha val="43137"/>
                    </a:srgbClr>
                  </a:outerShdw>
                </a:effectLst>
              </a:rPr>
              <a:t>Building on Innovation, Leveraging Strategic Partnerships</a:t>
            </a:r>
            <a:endParaRPr lang="en-US" sz="3200" dirty="0"/>
          </a:p>
        </p:txBody>
      </p:sp>
      <p:sp>
        <p:nvSpPr>
          <p:cNvPr id="5" name="Subtitle 4"/>
          <p:cNvSpPr>
            <a:spLocks noGrp="1"/>
          </p:cNvSpPr>
          <p:nvPr>
            <p:ph type="subTitle" idx="1"/>
          </p:nvPr>
        </p:nvSpPr>
        <p:spPr>
          <a:xfrm>
            <a:off x="1371600" y="2209800"/>
            <a:ext cx="6400800" cy="4648200"/>
          </a:xfrm>
        </p:spPr>
        <p:txBody>
          <a:bodyPr>
            <a:noAutofit/>
          </a:bodyPr>
          <a:lstStyle/>
          <a:p>
            <a:pPr algn="l">
              <a:spcBef>
                <a:spcPts val="0"/>
              </a:spcBef>
              <a:buFont typeface="Arial" pitchFamily="34" charset="0"/>
              <a:buChar char="•"/>
            </a:pPr>
            <a:r>
              <a:rPr lang="en-US" sz="2400" dirty="0" smtClean="0">
                <a:solidFill>
                  <a:schemeClr val="tx1"/>
                </a:solidFill>
              </a:rPr>
              <a:t> Each site will be able to create their own WSSP appropriate to local needs, resources, and circumstances</a:t>
            </a:r>
          </a:p>
          <a:p>
            <a:pPr algn="l">
              <a:spcBef>
                <a:spcPts val="0"/>
              </a:spcBef>
              <a:buFont typeface="Arial" pitchFamily="34" charset="0"/>
              <a:buChar char="•"/>
            </a:pPr>
            <a:endParaRPr lang="en-US" sz="2400" dirty="0" smtClean="0">
              <a:solidFill>
                <a:schemeClr val="tx1"/>
              </a:solidFill>
              <a:effectLst>
                <a:outerShdw blurRad="38100" dist="38100" dir="2700000" algn="tl">
                  <a:srgbClr val="000000">
                    <a:alpha val="43137"/>
                  </a:srgbClr>
                </a:outerShdw>
              </a:effectLst>
            </a:endParaRPr>
          </a:p>
          <a:p>
            <a:pPr algn="l">
              <a:spcBef>
                <a:spcPts val="0"/>
              </a:spcBef>
              <a:buFont typeface="Arial" pitchFamily="34" charset="0"/>
              <a:buChar char="•"/>
            </a:pPr>
            <a:r>
              <a:rPr lang="en-US" sz="2400" dirty="0" smtClean="0">
                <a:solidFill>
                  <a:schemeClr val="tx1"/>
                </a:solidFill>
              </a:rPr>
              <a:t> Hire a local Project Coordinator</a:t>
            </a:r>
          </a:p>
          <a:p>
            <a:pPr algn="l">
              <a:spcBef>
                <a:spcPts val="0"/>
              </a:spcBef>
              <a:buFont typeface="Arial" pitchFamily="34" charset="0"/>
              <a:buChar char="•"/>
            </a:pPr>
            <a:endParaRPr lang="en-US" sz="2400" dirty="0" smtClean="0">
              <a:solidFill>
                <a:schemeClr val="tx1"/>
              </a:solidFill>
              <a:effectLst>
                <a:outerShdw blurRad="38100" dist="38100" dir="2700000" algn="tl">
                  <a:srgbClr val="000000">
                    <a:alpha val="43137"/>
                  </a:srgbClr>
                </a:outerShdw>
              </a:effectLst>
            </a:endParaRPr>
          </a:p>
          <a:p>
            <a:pPr algn="l">
              <a:spcBef>
                <a:spcPts val="0"/>
              </a:spcBef>
              <a:buFont typeface="Arial" pitchFamily="34" charset="0"/>
              <a:buChar char="•"/>
            </a:pPr>
            <a:r>
              <a:rPr lang="en-US" sz="2400" dirty="0" smtClean="0">
                <a:solidFill>
                  <a:schemeClr val="tx1"/>
                </a:solidFill>
              </a:rPr>
              <a:t> Phoenix House will provide technical assistance to each site</a:t>
            </a:r>
          </a:p>
          <a:p>
            <a:pPr algn="l">
              <a:spcBef>
                <a:spcPts val="0"/>
              </a:spcBef>
              <a:buFont typeface="Arial" pitchFamily="34" charset="0"/>
              <a:buChar char="•"/>
            </a:pPr>
            <a:endParaRPr lang="en-US" sz="2400" dirty="0" smtClean="0">
              <a:solidFill>
                <a:schemeClr val="tx1"/>
              </a:solidFill>
              <a:effectLst>
                <a:outerShdw blurRad="38100" dist="38100" dir="2700000" algn="tl">
                  <a:srgbClr val="000000">
                    <a:alpha val="43137"/>
                  </a:srgbClr>
                </a:outerShdw>
              </a:effectLst>
            </a:endParaRPr>
          </a:p>
          <a:p>
            <a:pPr algn="l">
              <a:spcBef>
                <a:spcPts val="0"/>
              </a:spcBef>
              <a:buFont typeface="Arial" pitchFamily="34" charset="0"/>
              <a:buChar char="•"/>
            </a:pPr>
            <a:r>
              <a:rPr lang="en-US" sz="2400" dirty="0" smtClean="0">
                <a:solidFill>
                  <a:schemeClr val="tx1"/>
                </a:solidFill>
              </a:rPr>
              <a:t> Phoenix House will assist the sites with  needs assessment and conduct process and outcome evaluation </a:t>
            </a:r>
          </a:p>
          <a:p>
            <a:pPr algn="l"/>
            <a:endParaRPr lang="en-US" sz="2400" dirty="0" smtClean="0">
              <a:solidFill>
                <a:schemeClr val="tx1"/>
              </a:solidFill>
            </a:endParaRPr>
          </a:p>
          <a:p>
            <a:pPr algn="l"/>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1295400"/>
            <a:ext cx="7772400" cy="1470025"/>
          </a:xfrm>
        </p:spPr>
        <p:txBody>
          <a:bodyPr>
            <a:normAutofit/>
          </a:bodyPr>
          <a:lstStyle/>
          <a:p>
            <a:r>
              <a:rPr lang="en-US" sz="3600" b="1" dirty="0" smtClean="0">
                <a:solidFill>
                  <a:srgbClr val="FFC000"/>
                </a:solidFill>
                <a:effectLst>
                  <a:outerShdw blurRad="38100" dist="38100" dir="2700000" algn="tl">
                    <a:srgbClr val="000000">
                      <a:alpha val="43137"/>
                    </a:srgbClr>
                  </a:outerShdw>
                </a:effectLst>
              </a:rPr>
              <a:t>WSSP Evaluation</a:t>
            </a:r>
            <a:endParaRPr lang="en-US" sz="3600" dirty="0"/>
          </a:p>
        </p:txBody>
      </p:sp>
      <p:sp>
        <p:nvSpPr>
          <p:cNvPr id="4" name="Subtitle 3"/>
          <p:cNvSpPr>
            <a:spLocks noGrp="1"/>
          </p:cNvSpPr>
          <p:nvPr>
            <p:ph type="subTitle" idx="1"/>
          </p:nvPr>
        </p:nvSpPr>
        <p:spPr>
          <a:xfrm>
            <a:off x="1371600" y="2590800"/>
            <a:ext cx="6400800" cy="3048000"/>
          </a:xfrm>
        </p:spPr>
        <p:txBody>
          <a:bodyPr>
            <a:normAutofit/>
          </a:bodyPr>
          <a:lstStyle/>
          <a:p>
            <a:endParaRPr lang="en-US" sz="2800" dirty="0" smtClean="0">
              <a:solidFill>
                <a:srgbClr val="FFC000"/>
              </a:solidFill>
              <a:effectLst>
                <a:outerShdw blurRad="38100" dist="38100" dir="2700000" algn="tl">
                  <a:srgbClr val="000000">
                    <a:alpha val="43137"/>
                  </a:srgbClr>
                </a:outerShdw>
              </a:effectLst>
            </a:endParaRPr>
          </a:p>
          <a:p>
            <a:pPr algn="l">
              <a:lnSpc>
                <a:spcPct val="80000"/>
              </a:lnSpc>
              <a:buFont typeface="Arial" pitchFamily="34" charset="0"/>
              <a:buChar char="•"/>
            </a:pPr>
            <a:r>
              <a:rPr lang="en-US" sz="2800" dirty="0" smtClean="0">
                <a:solidFill>
                  <a:schemeClr val="tx1"/>
                </a:solidFill>
              </a:rPr>
              <a:t>Needs assessment</a:t>
            </a:r>
          </a:p>
          <a:p>
            <a:pPr algn="l">
              <a:lnSpc>
                <a:spcPct val="80000"/>
              </a:lnSpc>
              <a:buFont typeface="Arial" pitchFamily="34" charset="0"/>
              <a:buChar char="•"/>
            </a:pPr>
            <a:endParaRPr lang="en-US" sz="2800" dirty="0" smtClean="0">
              <a:solidFill>
                <a:schemeClr val="tx1"/>
              </a:solidFill>
            </a:endParaRPr>
          </a:p>
          <a:p>
            <a:pPr algn="l">
              <a:lnSpc>
                <a:spcPct val="80000"/>
              </a:lnSpc>
              <a:buFont typeface="Arial" pitchFamily="34" charset="0"/>
              <a:buChar char="•"/>
            </a:pPr>
            <a:r>
              <a:rPr lang="en-US" sz="2800" dirty="0" smtClean="0">
                <a:solidFill>
                  <a:schemeClr val="tx1"/>
                </a:solidFill>
              </a:rPr>
              <a:t>Process evaluation </a:t>
            </a:r>
          </a:p>
          <a:p>
            <a:pPr algn="l">
              <a:lnSpc>
                <a:spcPct val="80000"/>
              </a:lnSpc>
              <a:buFont typeface="Arial" pitchFamily="34" charset="0"/>
              <a:buChar char="•"/>
            </a:pPr>
            <a:endParaRPr lang="en-US" sz="2800" dirty="0" smtClean="0">
              <a:solidFill>
                <a:schemeClr val="tx1"/>
              </a:solidFill>
            </a:endParaRPr>
          </a:p>
          <a:p>
            <a:pPr algn="l">
              <a:lnSpc>
                <a:spcPct val="80000"/>
              </a:lnSpc>
              <a:buFont typeface="Arial" pitchFamily="34" charset="0"/>
              <a:buChar char="•"/>
            </a:pPr>
            <a:r>
              <a:rPr lang="en-US" sz="2800" dirty="0" smtClean="0">
                <a:solidFill>
                  <a:schemeClr val="tx1"/>
                </a:solidFill>
              </a:rPr>
              <a:t>Outcomes evaluation</a:t>
            </a:r>
            <a:r>
              <a:rPr lang="en-US" sz="2800" dirty="0" smtClean="0">
                <a:solidFill>
                  <a:schemeClr val="tx1"/>
                </a:solidFill>
                <a:effectLst>
                  <a:outerShdw blurRad="38100" dist="38100" dir="2700000" algn="tl">
                    <a:srgbClr val="000000">
                      <a:alpha val="43137"/>
                    </a:srgbClr>
                  </a:outerShdw>
                </a:effectLst>
              </a:rPr>
              <a:t> </a:t>
            </a:r>
          </a:p>
          <a:p>
            <a:endParaRPr lang="en-US" dirty="0" smtClean="0">
              <a:solidFill>
                <a:schemeClr val="tx1"/>
              </a:solidFill>
            </a:endParaRP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143001"/>
            <a:ext cx="7772400" cy="990599"/>
          </a:xfrm>
        </p:spPr>
        <p:txBody>
          <a:bodyPr>
            <a:normAutofit/>
          </a:bodyPr>
          <a:lstStyle/>
          <a:p>
            <a:r>
              <a:rPr lang="en-US" sz="3600" b="1" dirty="0" smtClean="0">
                <a:solidFill>
                  <a:srgbClr val="FFC000"/>
                </a:solidFill>
                <a:effectLst>
                  <a:outerShdw blurRad="38100" dist="38100" dir="2700000" algn="tl">
                    <a:srgbClr val="000000">
                      <a:alpha val="43137"/>
                    </a:srgbClr>
                  </a:outerShdw>
                </a:effectLst>
              </a:rPr>
              <a:t>Phoenix House and WSSP Pilots</a:t>
            </a:r>
            <a:endParaRPr lang="en-US" sz="3600" dirty="0"/>
          </a:p>
        </p:txBody>
      </p:sp>
      <p:sp>
        <p:nvSpPr>
          <p:cNvPr id="5" name="Subtitle 4"/>
          <p:cNvSpPr>
            <a:spLocks noGrp="1"/>
          </p:cNvSpPr>
          <p:nvPr>
            <p:ph type="subTitle" idx="1"/>
          </p:nvPr>
        </p:nvSpPr>
        <p:spPr>
          <a:xfrm>
            <a:off x="685800" y="1981200"/>
            <a:ext cx="7848600" cy="4876800"/>
          </a:xfrm>
        </p:spPr>
        <p:txBody>
          <a:bodyPr>
            <a:noAutofit/>
          </a:bodyPr>
          <a:lstStyle/>
          <a:p>
            <a:pPr algn="l">
              <a:spcBef>
                <a:spcPts val="0"/>
              </a:spcBef>
              <a:buFont typeface="Arial" pitchFamily="34" charset="0"/>
              <a:buChar char="•"/>
            </a:pPr>
            <a:r>
              <a:rPr lang="en-US" sz="2400" dirty="0" smtClean="0">
                <a:solidFill>
                  <a:schemeClr val="tx1"/>
                </a:solidFill>
              </a:rPr>
              <a:t> Phoenix House Lake View Terrace Academy</a:t>
            </a:r>
          </a:p>
          <a:p>
            <a:pPr algn="l">
              <a:spcBef>
                <a:spcPts val="0"/>
              </a:spcBef>
            </a:pPr>
            <a:endParaRPr lang="en-US" sz="2400" dirty="0" smtClean="0">
              <a:solidFill>
                <a:schemeClr val="tx1"/>
              </a:solidFill>
            </a:endParaRPr>
          </a:p>
          <a:p>
            <a:pPr algn="l">
              <a:spcBef>
                <a:spcPts val="0"/>
              </a:spcBef>
              <a:buFont typeface="Arial" pitchFamily="34" charset="0"/>
              <a:buChar char="•"/>
            </a:pPr>
            <a:r>
              <a:rPr lang="en-US" sz="2400" dirty="0" smtClean="0">
                <a:solidFill>
                  <a:schemeClr val="tx1"/>
                </a:solidFill>
              </a:rPr>
              <a:t> Partnership with Los Angeles Police Department—Foothills Division</a:t>
            </a:r>
          </a:p>
          <a:p>
            <a:pPr algn="l">
              <a:spcBef>
                <a:spcPts val="0"/>
              </a:spcBef>
              <a:buFont typeface="Arial" pitchFamily="34" charset="0"/>
              <a:buChar char="•"/>
            </a:pPr>
            <a:endParaRPr lang="en-US" sz="2400" dirty="0" smtClean="0">
              <a:solidFill>
                <a:schemeClr val="tx1"/>
              </a:solidFill>
            </a:endParaRPr>
          </a:p>
          <a:p>
            <a:pPr algn="l">
              <a:spcBef>
                <a:spcPts val="0"/>
              </a:spcBef>
              <a:buFont typeface="Arial" pitchFamily="34" charset="0"/>
              <a:buChar char="•"/>
            </a:pPr>
            <a:r>
              <a:rPr lang="en-US" sz="2400" dirty="0" smtClean="0">
                <a:solidFill>
                  <a:schemeClr val="tx1"/>
                </a:solidFill>
              </a:rPr>
              <a:t> Created 2-hour “Speak-Up” sessions </a:t>
            </a:r>
          </a:p>
          <a:p>
            <a:pPr algn="l">
              <a:spcBef>
                <a:spcPts val="0"/>
              </a:spcBef>
              <a:buFont typeface="Arial" pitchFamily="34" charset="0"/>
              <a:buChar char="•"/>
            </a:pPr>
            <a:endParaRPr lang="en-US" sz="2400" dirty="0" smtClean="0">
              <a:solidFill>
                <a:schemeClr val="tx1"/>
              </a:solidFill>
            </a:endParaRPr>
          </a:p>
          <a:p>
            <a:pPr algn="l">
              <a:spcBef>
                <a:spcPts val="0"/>
              </a:spcBef>
              <a:buFont typeface="Arial" pitchFamily="34" charset="0"/>
              <a:buChar char="•"/>
            </a:pPr>
            <a:r>
              <a:rPr lang="en-US" sz="2400" dirty="0" smtClean="0">
                <a:solidFill>
                  <a:schemeClr val="tx1"/>
                </a:solidFill>
              </a:rPr>
              <a:t> Facilitated by Phoenix House staff and LAPD officers</a:t>
            </a:r>
          </a:p>
          <a:p>
            <a:pPr algn="l">
              <a:spcBef>
                <a:spcPts val="0"/>
              </a:spcBef>
              <a:buFont typeface="Arial" pitchFamily="34" charset="0"/>
              <a:buChar char="•"/>
            </a:pPr>
            <a:endParaRPr lang="en-US" sz="2400" dirty="0" smtClean="0">
              <a:solidFill>
                <a:schemeClr val="tx1"/>
              </a:solidFill>
            </a:endParaRPr>
          </a:p>
          <a:p>
            <a:pPr algn="l">
              <a:spcBef>
                <a:spcPts val="0"/>
              </a:spcBef>
              <a:buFont typeface="Arial" pitchFamily="34" charset="0"/>
              <a:buChar char="•"/>
            </a:pPr>
            <a:r>
              <a:rPr lang="en-US" sz="2400" dirty="0" smtClean="0">
                <a:solidFill>
                  <a:schemeClr val="tx1"/>
                </a:solidFill>
              </a:rPr>
              <a:t> 200 youth participated </a:t>
            </a:r>
          </a:p>
          <a:p>
            <a:pPr algn="l">
              <a:spcBef>
                <a:spcPts val="0"/>
              </a:spcBef>
              <a:buFont typeface="Arial" pitchFamily="34" charset="0"/>
              <a:buChar char="•"/>
            </a:pPr>
            <a:endParaRPr lang="en-US" sz="2400" dirty="0" smtClean="0">
              <a:solidFill>
                <a:schemeClr val="tx1"/>
              </a:solidFill>
            </a:endParaRPr>
          </a:p>
          <a:p>
            <a:pPr algn="l">
              <a:spcBef>
                <a:spcPts val="0"/>
              </a:spcBef>
              <a:buFont typeface="Arial" pitchFamily="34" charset="0"/>
              <a:buChar char="•"/>
            </a:pPr>
            <a:r>
              <a:rPr lang="en-US" sz="2400" dirty="0" smtClean="0">
                <a:solidFill>
                  <a:schemeClr val="tx1"/>
                </a:solidFill>
              </a:rPr>
              <a:t> Youth expressed improved relationship/understanding of police </a:t>
            </a:r>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5387975"/>
            <a:ext cx="7772400" cy="1470025"/>
          </a:xfrm>
        </p:spPr>
        <p:txBody>
          <a:bodyPr>
            <a:noAutofit/>
          </a:bodyPr>
          <a:lstStyle/>
          <a:p>
            <a:pPr lvl="0" fontAlgn="base">
              <a:spcAft>
                <a:spcPct val="0"/>
              </a:spcAft>
            </a:pPr>
            <a:r>
              <a:rPr lang="en-US" sz="2400" b="1" dirty="0" smtClean="0">
                <a:latin typeface="Arial" pitchFamily="34" charset="0"/>
                <a:ea typeface="Calibri" pitchFamily="34" charset="0"/>
                <a:cs typeface="Times New Roman" pitchFamily="18" charset="0"/>
              </a:rPr>
              <a:t>Los Angeles Police Department</a:t>
            </a: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b="1" dirty="0" smtClean="0">
                <a:latin typeface="Arial" pitchFamily="34" charset="0"/>
                <a:ea typeface="Calibri" pitchFamily="34" charset="0"/>
                <a:cs typeface="Times New Roman" pitchFamily="18" charset="0"/>
              </a:rPr>
              <a:t>Sergeant Larry Martinez</a:t>
            </a: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b="1" dirty="0" smtClean="0">
                <a:latin typeface="Arial" pitchFamily="34" charset="0"/>
                <a:ea typeface="Calibri" pitchFamily="34" charset="0"/>
                <a:cs typeface="Times New Roman" pitchFamily="18" charset="0"/>
                <a:hlinkClick r:id="rId3"/>
              </a:rPr>
              <a:t>31179@lapd.lacity.org</a:t>
            </a:r>
            <a:endParaRPr lang="en-US" sz="2400" dirty="0"/>
          </a:p>
        </p:txBody>
      </p:sp>
      <p:pic>
        <p:nvPicPr>
          <p:cNvPr id="3" name="Picture 2" descr="Picture of the Los Angeles Police Officer Badge"/>
          <p:cNvPicPr/>
          <p:nvPr/>
        </p:nvPicPr>
        <p:blipFill>
          <a:blip r:embed="rId4" cstate="print">
            <a:extLst>
              <a:ext uri="{28A0092B-C50C-407E-A947-70E740481C1C}">
                <a14:useLocalDpi xmlns:a14="http://schemas.microsoft.com/office/drawing/2010/main" val="0"/>
              </a:ext>
            </a:extLst>
          </a:blip>
          <a:stretch>
            <a:fillRect/>
          </a:stretch>
        </p:blipFill>
        <p:spPr>
          <a:xfrm>
            <a:off x="2895600" y="1143000"/>
            <a:ext cx="3352800" cy="441007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lstStyle/>
          <a:p>
            <a:r>
              <a:rPr lang="en-US" b="1" dirty="0" smtClean="0"/>
              <a:t>T.A.P.S. Academy Goal</a:t>
            </a:r>
            <a:endParaRPr lang="en-US" b="1" dirty="0"/>
          </a:p>
        </p:txBody>
      </p:sp>
      <p:sp>
        <p:nvSpPr>
          <p:cNvPr id="3" name="Subtitle 2"/>
          <p:cNvSpPr>
            <a:spLocks noGrp="1"/>
          </p:cNvSpPr>
          <p:nvPr>
            <p:ph type="subTitle" idx="1"/>
          </p:nvPr>
        </p:nvSpPr>
        <p:spPr>
          <a:xfrm>
            <a:off x="1371600" y="2590800"/>
            <a:ext cx="6400800" cy="2590800"/>
          </a:xfrm>
        </p:spPr>
        <p:txBody>
          <a:bodyPr>
            <a:normAutofit/>
          </a:bodyPr>
          <a:lstStyle/>
          <a:p>
            <a:r>
              <a:rPr lang="en-US" dirty="0" smtClean="0">
                <a:latin typeface="Bodoni MT Black" pitchFamily="18" charset="0"/>
              </a:rPr>
              <a:t>To reduce the social distance between at-risk youth and law enforcement through learning, interaction, discussion, and problem solving.</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1"/>
            <a:ext cx="7772400" cy="914400"/>
          </a:xfrm>
        </p:spPr>
        <p:txBody>
          <a:bodyPr/>
          <a:lstStyle/>
          <a:p>
            <a:r>
              <a:rPr lang="en-US" b="1" dirty="0" smtClean="0"/>
              <a:t>T.A.P.S. Academy Partners</a:t>
            </a:r>
            <a:endParaRPr lang="en-US" b="1" dirty="0"/>
          </a:p>
        </p:txBody>
      </p:sp>
      <p:pic>
        <p:nvPicPr>
          <p:cNvPr id="4" name="Picture 3" descr="Pictures show logos from T.A.P.S Academy Partners: Houston Police Department; COPS: Community Oriented Policing Services, U.S. Department of Justice; University of Houston Clear Lake; Beechnut University; and Texas Southern University "/>
          <p:cNvPicPr>
            <a:picLocks noChangeAspect="1"/>
          </p:cNvPicPr>
          <p:nvPr/>
        </p:nvPicPr>
        <p:blipFill>
          <a:blip r:embed="rId3" cstate="print"/>
          <a:stretch>
            <a:fillRect/>
          </a:stretch>
        </p:blipFill>
        <p:spPr>
          <a:xfrm>
            <a:off x="1905000" y="4214964"/>
            <a:ext cx="990600" cy="1641666"/>
          </a:xfrm>
          <a:prstGeom prst="rect">
            <a:avLst/>
          </a:prstGeom>
        </p:spPr>
      </p:pic>
      <p:pic>
        <p:nvPicPr>
          <p:cNvPr id="5" name="Picture 4" descr="Pictures show logos from T.A.P.S Academy Partners: Houston Police Department; COPS: Community Oriented Policing Services, U.S. Department of Justice; University of Houston Clear Lake; Beechnut University; and Texas Southern University "/>
          <p:cNvPicPr>
            <a:picLocks noChangeAspect="1"/>
          </p:cNvPicPr>
          <p:nvPr/>
        </p:nvPicPr>
        <p:blipFill>
          <a:blip r:embed="rId4" cstate="print"/>
          <a:stretch>
            <a:fillRect/>
          </a:stretch>
        </p:blipFill>
        <p:spPr>
          <a:xfrm>
            <a:off x="3886200" y="4343400"/>
            <a:ext cx="1289416" cy="1505941"/>
          </a:xfrm>
          <a:prstGeom prst="rect">
            <a:avLst/>
          </a:prstGeom>
        </p:spPr>
      </p:pic>
      <p:pic>
        <p:nvPicPr>
          <p:cNvPr id="6" name="Picture 5" descr="Pictures show logos from T.A.P.S Academy Partners: Houston Police Department; COPS: Community Oriented Policing Services, U.S. Department of Justice; University of Houston Clear Lake; Beechnut University; and Texas Southern University "/>
          <p:cNvPicPr>
            <a:picLocks noChangeAspect="1"/>
          </p:cNvPicPr>
          <p:nvPr/>
        </p:nvPicPr>
        <p:blipFill>
          <a:blip r:embed="rId5" cstate="print"/>
          <a:stretch>
            <a:fillRect/>
          </a:stretch>
        </p:blipFill>
        <p:spPr>
          <a:xfrm>
            <a:off x="2743200" y="2286000"/>
            <a:ext cx="1600200" cy="1600200"/>
          </a:xfrm>
          <a:prstGeom prst="rect">
            <a:avLst/>
          </a:prstGeom>
        </p:spPr>
      </p:pic>
      <p:pic>
        <p:nvPicPr>
          <p:cNvPr id="7" name="Picture 6" descr="Pictures show logos from T.A.P.S Academy Partners: Houston Police Department; COPS: Community Oriented Policing Services, U.S. Department of Justice; University of Houston Clear Lake; Beechnut University; and Texas Southern University "/>
          <p:cNvPicPr>
            <a:picLocks noChangeAspect="1"/>
          </p:cNvPicPr>
          <p:nvPr/>
        </p:nvPicPr>
        <p:blipFill>
          <a:blip r:embed="rId6" cstate="print"/>
          <a:stretch>
            <a:fillRect/>
          </a:stretch>
        </p:blipFill>
        <p:spPr>
          <a:xfrm>
            <a:off x="5943600" y="4267200"/>
            <a:ext cx="1560894" cy="1560894"/>
          </a:xfrm>
          <a:prstGeom prst="rect">
            <a:avLst/>
          </a:prstGeom>
        </p:spPr>
      </p:pic>
      <p:pic>
        <p:nvPicPr>
          <p:cNvPr id="1026" name="Picture 2" descr="Pictures show logos from T.A.P.S Academy Partners: Houston Police Department; COPS: Community Oriented Policing Services, U.S. Department of Justice; University of Houston Clear Lake; Beechnut University; and Texas Southern University "/>
          <p:cNvPicPr>
            <a:picLocks noChangeAspect="1" noChangeArrowheads="1"/>
          </p:cNvPicPr>
          <p:nvPr/>
        </p:nvPicPr>
        <p:blipFill>
          <a:blip r:embed="rId7" cstate="print"/>
          <a:srcRect/>
          <a:stretch>
            <a:fillRect/>
          </a:stretch>
        </p:blipFill>
        <p:spPr bwMode="auto">
          <a:xfrm>
            <a:off x="4876800" y="2514600"/>
            <a:ext cx="1676400" cy="1164166"/>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0"/>
            <a:ext cx="6248400" cy="1470025"/>
          </a:xfrm>
        </p:spPr>
        <p:txBody>
          <a:bodyPr>
            <a:normAutofit/>
          </a:bodyPr>
          <a:lstStyle/>
          <a:p>
            <a:pPr algn="l"/>
            <a:r>
              <a:rPr lang="en-US" sz="3600" dirty="0" smtClean="0"/>
              <a:t>University of Houston Clear Lake</a:t>
            </a:r>
            <a:endParaRPr lang="en-US" sz="3600" dirty="0"/>
          </a:p>
        </p:txBody>
      </p:sp>
      <p:pic>
        <p:nvPicPr>
          <p:cNvPr id="4" name="Picture 3" descr="This picture is the logo for University of Houston Clear Lake"/>
          <p:cNvPicPr>
            <a:picLocks noChangeAspect="1"/>
          </p:cNvPicPr>
          <p:nvPr/>
        </p:nvPicPr>
        <p:blipFill>
          <a:blip r:embed="rId3" cstate="print"/>
          <a:stretch>
            <a:fillRect/>
          </a:stretch>
        </p:blipFill>
        <p:spPr>
          <a:xfrm>
            <a:off x="6781800" y="2133600"/>
            <a:ext cx="1295400" cy="2146794"/>
          </a:xfrm>
          <a:prstGeom prst="rect">
            <a:avLst/>
          </a:prstGeom>
        </p:spPr>
      </p:pic>
      <p:sp>
        <p:nvSpPr>
          <p:cNvPr id="3" name="Subtitle 2"/>
          <p:cNvSpPr>
            <a:spLocks noGrp="1"/>
          </p:cNvSpPr>
          <p:nvPr>
            <p:ph type="subTitle" idx="1"/>
          </p:nvPr>
        </p:nvSpPr>
        <p:spPr>
          <a:xfrm>
            <a:off x="685800" y="2971800"/>
            <a:ext cx="7696200" cy="2667000"/>
          </a:xfrm>
        </p:spPr>
        <p:txBody>
          <a:bodyPr>
            <a:normAutofit fontScale="92500" lnSpcReduction="10000"/>
          </a:bodyPr>
          <a:lstStyle/>
          <a:p>
            <a:pPr algn="l">
              <a:tabLst>
                <a:tab pos="457200" algn="l"/>
              </a:tabLst>
            </a:pPr>
            <a:r>
              <a:rPr lang="en-US" dirty="0" smtClean="0"/>
              <a:t>Dr. Everette B. Penn</a:t>
            </a:r>
          </a:p>
          <a:p>
            <a:pPr algn="l">
              <a:tabLst>
                <a:tab pos="457200" algn="l"/>
              </a:tabLst>
            </a:pPr>
            <a:r>
              <a:rPr lang="en-US" dirty="0" smtClean="0"/>
              <a:t>Literature review</a:t>
            </a:r>
          </a:p>
          <a:p>
            <a:pPr algn="l">
              <a:tabLst>
                <a:tab pos="457200" algn="l"/>
              </a:tabLst>
            </a:pPr>
            <a:r>
              <a:rPr lang="en-US" dirty="0" smtClean="0"/>
              <a:t>Curriculum development</a:t>
            </a:r>
          </a:p>
          <a:p>
            <a:pPr algn="l">
              <a:tabLst>
                <a:tab pos="457200" algn="l"/>
              </a:tabLst>
            </a:pPr>
            <a:r>
              <a:rPr lang="en-US" dirty="0" smtClean="0"/>
              <a:t>UHCL Blackboard</a:t>
            </a:r>
          </a:p>
          <a:p>
            <a:pPr algn="l">
              <a:tabLst>
                <a:tab pos="457200" algn="l"/>
              </a:tabLst>
            </a:pPr>
            <a:r>
              <a:rPr lang="en-US" dirty="0" smtClean="0"/>
              <a:t>Technical assistance guidebook development</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6248400" cy="1470025"/>
          </a:xfrm>
        </p:spPr>
        <p:txBody>
          <a:bodyPr>
            <a:normAutofit/>
          </a:bodyPr>
          <a:lstStyle/>
          <a:p>
            <a:pPr algn="l"/>
            <a:r>
              <a:rPr lang="en-US" sz="3600" dirty="0" smtClean="0"/>
              <a:t>Beechnut Academy</a:t>
            </a:r>
            <a:endParaRPr lang="en-US" sz="3600" dirty="0"/>
          </a:p>
        </p:txBody>
      </p:sp>
      <p:pic>
        <p:nvPicPr>
          <p:cNvPr id="5" name="Picture 4" descr="This picture is the logo for Beechnut Academy"/>
          <p:cNvPicPr>
            <a:picLocks noChangeAspect="1"/>
          </p:cNvPicPr>
          <p:nvPr/>
        </p:nvPicPr>
        <p:blipFill>
          <a:blip r:embed="rId3" cstate="print"/>
          <a:stretch>
            <a:fillRect/>
          </a:stretch>
        </p:blipFill>
        <p:spPr>
          <a:xfrm>
            <a:off x="6553200" y="1981200"/>
            <a:ext cx="1500611" cy="1752600"/>
          </a:xfrm>
          <a:prstGeom prst="rect">
            <a:avLst/>
          </a:prstGeom>
        </p:spPr>
      </p:pic>
      <p:sp>
        <p:nvSpPr>
          <p:cNvPr id="3" name="Subtitle 2"/>
          <p:cNvSpPr>
            <a:spLocks noGrp="1"/>
          </p:cNvSpPr>
          <p:nvPr>
            <p:ph type="subTitle" idx="1"/>
          </p:nvPr>
        </p:nvSpPr>
        <p:spPr>
          <a:xfrm>
            <a:off x="685800" y="2895600"/>
            <a:ext cx="7772400" cy="2895600"/>
          </a:xfrm>
        </p:spPr>
        <p:txBody>
          <a:bodyPr>
            <a:normAutofit fontScale="77500" lnSpcReduction="20000"/>
          </a:bodyPr>
          <a:lstStyle/>
          <a:p>
            <a:pPr algn="l"/>
            <a:r>
              <a:rPr lang="en-US" dirty="0" smtClean="0"/>
              <a:t>Dr. Dianne Reed, Principal </a:t>
            </a:r>
          </a:p>
          <a:p>
            <a:pPr algn="l"/>
            <a:r>
              <a:rPr lang="en-US" dirty="0" smtClean="0"/>
              <a:t>Community Education Partners (CEP)</a:t>
            </a:r>
          </a:p>
          <a:p>
            <a:pPr algn="l"/>
            <a:r>
              <a:rPr lang="en-US" dirty="0" smtClean="0"/>
              <a:t>Houston Independent School District (HISD)</a:t>
            </a:r>
          </a:p>
          <a:p>
            <a:pPr algn="l"/>
            <a:r>
              <a:rPr lang="en-US" dirty="0" smtClean="0"/>
              <a:t>Over 900 students</a:t>
            </a:r>
          </a:p>
          <a:p>
            <a:pPr algn="l"/>
            <a:r>
              <a:rPr lang="en-US" dirty="0" smtClean="0"/>
              <a:t>Provide academic intervention</a:t>
            </a:r>
          </a:p>
          <a:p>
            <a:pPr algn="l"/>
            <a:r>
              <a:rPr lang="en-US" dirty="0" smtClean="0"/>
              <a:t>Help students achieve academic, behavioral, social goals</a:t>
            </a:r>
          </a:p>
          <a:p>
            <a:pPr algn="l"/>
            <a:r>
              <a:rPr lang="en-US" dirty="0" smtClean="0"/>
              <a:t> </a:t>
            </a:r>
          </a:p>
          <a:p>
            <a:pPr algn="l">
              <a:buFont typeface="Arial" pitchFamily="34" charset="0"/>
              <a:buChar char="•"/>
            </a:pPr>
            <a:endParaRPr lang="en-US" dirty="0" smtClean="0"/>
          </a:p>
          <a:p>
            <a:pPr>
              <a:buFont typeface="Arial" pitchFamily="34" charset="0"/>
              <a:buChar char="•"/>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6934200" cy="1470025"/>
          </a:xfrm>
        </p:spPr>
        <p:txBody>
          <a:bodyPr>
            <a:normAutofit/>
          </a:bodyPr>
          <a:lstStyle/>
          <a:p>
            <a:pPr algn="l"/>
            <a:r>
              <a:rPr lang="en-US" sz="3600" dirty="0" smtClean="0"/>
              <a:t>Texas Southern University</a:t>
            </a:r>
            <a:endParaRPr lang="en-US" sz="3600" dirty="0"/>
          </a:p>
        </p:txBody>
      </p:sp>
      <p:pic>
        <p:nvPicPr>
          <p:cNvPr id="4" name="Picture 3" descr="This picture is the logo for Texas Southern University"/>
          <p:cNvPicPr>
            <a:picLocks noChangeAspect="1"/>
          </p:cNvPicPr>
          <p:nvPr/>
        </p:nvPicPr>
        <p:blipFill>
          <a:blip r:embed="rId3" cstate="print"/>
          <a:stretch>
            <a:fillRect/>
          </a:stretch>
        </p:blipFill>
        <p:spPr>
          <a:xfrm>
            <a:off x="6209094" y="2209800"/>
            <a:ext cx="1981200" cy="1981200"/>
          </a:xfrm>
          <a:prstGeom prst="rect">
            <a:avLst/>
          </a:prstGeom>
        </p:spPr>
      </p:pic>
      <p:sp>
        <p:nvSpPr>
          <p:cNvPr id="3" name="Subtitle 2"/>
          <p:cNvSpPr>
            <a:spLocks noGrp="1"/>
          </p:cNvSpPr>
          <p:nvPr>
            <p:ph type="subTitle" idx="1"/>
          </p:nvPr>
        </p:nvSpPr>
        <p:spPr>
          <a:xfrm>
            <a:off x="762000" y="2895600"/>
            <a:ext cx="7086600" cy="3124200"/>
          </a:xfrm>
        </p:spPr>
        <p:txBody>
          <a:bodyPr>
            <a:normAutofit fontScale="70000" lnSpcReduction="20000"/>
          </a:bodyPr>
          <a:lstStyle/>
          <a:p>
            <a:pPr algn="l"/>
            <a:r>
              <a:rPr lang="en-US" dirty="0" smtClean="0"/>
              <a:t>Dr. Helen Taylor Greene </a:t>
            </a:r>
          </a:p>
          <a:p>
            <a:pPr algn="l"/>
            <a:r>
              <a:rPr lang="en-US" dirty="0" smtClean="0"/>
              <a:t>Independent evaluation:</a:t>
            </a:r>
          </a:p>
          <a:p>
            <a:pPr algn="l">
              <a:buFont typeface="Arial" pitchFamily="34" charset="0"/>
              <a:buChar char="•"/>
            </a:pPr>
            <a:r>
              <a:rPr lang="en-US" dirty="0" smtClean="0"/>
              <a:t>Program intake and attendance </a:t>
            </a:r>
          </a:p>
          <a:p>
            <a:pPr algn="l">
              <a:buFont typeface="Arial" pitchFamily="34" charset="0"/>
              <a:buChar char="•"/>
            </a:pPr>
            <a:r>
              <a:rPr lang="en-US" dirty="0" smtClean="0"/>
              <a:t>Participation </a:t>
            </a:r>
          </a:p>
          <a:p>
            <a:pPr algn="l">
              <a:buFont typeface="Arial" pitchFamily="34" charset="0"/>
              <a:buChar char="•"/>
            </a:pPr>
            <a:r>
              <a:rPr lang="en-US" dirty="0" smtClean="0"/>
              <a:t>Student demographics</a:t>
            </a:r>
          </a:p>
          <a:p>
            <a:pPr algn="l">
              <a:buFont typeface="Arial" pitchFamily="34" charset="0"/>
              <a:buChar char="•"/>
            </a:pPr>
            <a:r>
              <a:rPr lang="en-US" dirty="0" smtClean="0"/>
              <a:t>School performance </a:t>
            </a:r>
          </a:p>
          <a:p>
            <a:pPr algn="l">
              <a:buFont typeface="Arial" pitchFamily="34" charset="0"/>
              <a:buChar char="•"/>
            </a:pPr>
            <a:r>
              <a:rPr lang="en-US" dirty="0" smtClean="0"/>
              <a:t>Social distance and interaction between students and police</a:t>
            </a:r>
          </a:p>
          <a:p>
            <a:pPr algn="l"/>
            <a:r>
              <a:rPr lang="en-US" dirty="0" smtClean="0"/>
              <a:t>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lstStyle/>
          <a:p>
            <a:pPr algn="l"/>
            <a:r>
              <a:rPr lang="en-US" b="1" dirty="0" smtClean="0"/>
              <a:t>T.A.P.S. Academy Curriculum</a:t>
            </a:r>
            <a:endParaRPr lang="en-US" b="1" dirty="0"/>
          </a:p>
        </p:txBody>
      </p:sp>
      <p:sp>
        <p:nvSpPr>
          <p:cNvPr id="3" name="Subtitle 2"/>
          <p:cNvSpPr>
            <a:spLocks noGrp="1"/>
          </p:cNvSpPr>
          <p:nvPr>
            <p:ph type="subTitle" idx="1"/>
          </p:nvPr>
        </p:nvSpPr>
        <p:spPr>
          <a:xfrm>
            <a:off x="838200" y="2743200"/>
            <a:ext cx="7010400" cy="2590800"/>
          </a:xfrm>
        </p:spPr>
        <p:txBody>
          <a:bodyPr>
            <a:normAutofit fontScale="92500" lnSpcReduction="10000"/>
          </a:bodyPr>
          <a:lstStyle/>
          <a:p>
            <a:pPr algn="l"/>
            <a:r>
              <a:rPr lang="en-US" dirty="0"/>
              <a:t>15 weeks</a:t>
            </a:r>
          </a:p>
          <a:p>
            <a:pPr algn="l"/>
            <a:r>
              <a:rPr lang="en-US" dirty="0"/>
              <a:t>30 classes</a:t>
            </a:r>
          </a:p>
          <a:p>
            <a:pPr algn="l"/>
            <a:r>
              <a:rPr lang="en-US" dirty="0"/>
              <a:t>50 students </a:t>
            </a:r>
            <a:endParaRPr lang="en-US" dirty="0" smtClean="0"/>
          </a:p>
          <a:p>
            <a:pPr algn="l"/>
            <a:r>
              <a:rPr lang="en-US" dirty="0" smtClean="0"/>
              <a:t>10 mentor </a:t>
            </a:r>
            <a:r>
              <a:rPr lang="en-US" dirty="0"/>
              <a:t>police </a:t>
            </a:r>
            <a:r>
              <a:rPr lang="en-US" dirty="0" smtClean="0"/>
              <a:t>officers</a:t>
            </a:r>
          </a:p>
          <a:p>
            <a:pPr algn="l"/>
            <a:r>
              <a:rPr lang="en-US" dirty="0" smtClean="0"/>
              <a:t>Community collaboration</a:t>
            </a:r>
            <a:endParaRPr lang="en-US" dirty="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lstStyle/>
          <a:p>
            <a:pPr algn="l"/>
            <a:r>
              <a:rPr lang="en-US" b="1" dirty="0" smtClean="0"/>
              <a:t>T.A.P.S. Academy Mentors</a:t>
            </a:r>
            <a:endParaRPr lang="en-US" b="1" dirty="0"/>
          </a:p>
        </p:txBody>
      </p:sp>
      <p:sp>
        <p:nvSpPr>
          <p:cNvPr id="3" name="Subtitle 2"/>
          <p:cNvSpPr>
            <a:spLocks noGrp="1"/>
          </p:cNvSpPr>
          <p:nvPr>
            <p:ph type="subTitle" idx="1"/>
          </p:nvPr>
        </p:nvSpPr>
        <p:spPr>
          <a:xfrm>
            <a:off x="762000" y="2743200"/>
            <a:ext cx="7086600" cy="2286000"/>
          </a:xfrm>
        </p:spPr>
        <p:txBody>
          <a:bodyPr>
            <a:normAutofit fontScale="92500" lnSpcReduction="20000"/>
          </a:bodyPr>
          <a:lstStyle/>
          <a:p>
            <a:pPr algn="l"/>
            <a:r>
              <a:rPr lang="en-US" dirty="0" smtClean="0"/>
              <a:t>Patrol Officers</a:t>
            </a:r>
          </a:p>
          <a:p>
            <a:pPr algn="l"/>
            <a:r>
              <a:rPr lang="en-US" dirty="0" smtClean="0"/>
              <a:t>Volunteer-based</a:t>
            </a:r>
          </a:p>
          <a:p>
            <a:pPr algn="l"/>
            <a:r>
              <a:rPr lang="en-US" dirty="0" smtClean="0"/>
              <a:t>Senior staff recommended </a:t>
            </a:r>
            <a:endParaRPr lang="en-US" dirty="0"/>
          </a:p>
          <a:p>
            <a:pPr algn="l"/>
            <a:r>
              <a:rPr lang="en-US" dirty="0" smtClean="0"/>
              <a:t>Committed to entire course</a:t>
            </a:r>
          </a:p>
          <a:p>
            <a:pPr algn="l"/>
            <a:r>
              <a:rPr lang="en-US" dirty="0" smtClean="0"/>
              <a:t>6 hour T.A.P.S. Training </a:t>
            </a:r>
          </a:p>
          <a:p>
            <a:endParaRPr lang="en-US"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143000"/>
            <a:ext cx="8001000" cy="1470025"/>
          </a:xfrm>
        </p:spPr>
        <p:txBody>
          <a:bodyPr/>
          <a:lstStyle/>
          <a:p>
            <a:pPr algn="l"/>
            <a:r>
              <a:rPr lang="en-US" b="1" dirty="0" smtClean="0"/>
              <a:t>Lesson Plan</a:t>
            </a:r>
            <a:endParaRPr lang="en-US" b="1" dirty="0"/>
          </a:p>
        </p:txBody>
      </p:sp>
      <p:sp>
        <p:nvSpPr>
          <p:cNvPr id="5" name="Subtitle 2"/>
          <p:cNvSpPr txBox="1">
            <a:spLocks/>
          </p:cNvSpPr>
          <p:nvPr/>
        </p:nvSpPr>
        <p:spPr>
          <a:xfrm>
            <a:off x="685800" y="2590800"/>
            <a:ext cx="4038600" cy="3352800"/>
          </a:xfrm>
          <a:prstGeom prst="rect">
            <a:avLst/>
          </a:prstGeom>
        </p:spPr>
        <p:txBody>
          <a:bodyPr vert="horz" lIns="91440" tIns="45720" rIns="91440" bIns="45720" rtlCol="0">
            <a:normAutofit fontScale="92500" lnSpcReduction="10000"/>
          </a:bodyPr>
          <a:lstStyle/>
          <a:p>
            <a:r>
              <a:rPr lang="en-US" sz="2900" dirty="0" smtClean="0">
                <a:solidFill>
                  <a:schemeClr val="tx1">
                    <a:lumMod val="50000"/>
                    <a:lumOff val="50000"/>
                  </a:schemeClr>
                </a:solidFill>
              </a:rPr>
              <a:t>SME presentation </a:t>
            </a:r>
          </a:p>
          <a:p>
            <a:r>
              <a:rPr lang="en-US" sz="2900" dirty="0" smtClean="0">
                <a:solidFill>
                  <a:schemeClr val="tx1">
                    <a:lumMod val="50000"/>
                    <a:lumOff val="50000"/>
                  </a:schemeClr>
                </a:solidFill>
              </a:rPr>
              <a:t>30 minutes</a:t>
            </a:r>
          </a:p>
          <a:p>
            <a:endParaRPr lang="en-US" sz="2900" dirty="0">
              <a:solidFill>
                <a:schemeClr val="tx1">
                  <a:lumMod val="50000"/>
                  <a:lumOff val="50000"/>
                </a:schemeClr>
              </a:solidFill>
            </a:endParaRPr>
          </a:p>
          <a:p>
            <a:r>
              <a:rPr lang="en-US" sz="2900" dirty="0" smtClean="0">
                <a:solidFill>
                  <a:schemeClr val="tx1">
                    <a:lumMod val="50000"/>
                    <a:lumOff val="50000"/>
                  </a:schemeClr>
                </a:solidFill>
              </a:rPr>
              <a:t>Discussion </a:t>
            </a:r>
            <a:r>
              <a:rPr lang="en-US" sz="2900" dirty="0">
                <a:solidFill>
                  <a:schemeClr val="tx1">
                    <a:lumMod val="50000"/>
                    <a:lumOff val="50000"/>
                  </a:schemeClr>
                </a:solidFill>
              </a:rPr>
              <a:t>with </a:t>
            </a:r>
            <a:r>
              <a:rPr lang="en-US" sz="2900" dirty="0" smtClean="0">
                <a:solidFill>
                  <a:schemeClr val="tx1">
                    <a:lumMod val="50000"/>
                    <a:lumOff val="50000"/>
                  </a:schemeClr>
                </a:solidFill>
              </a:rPr>
              <a:t>mentors </a:t>
            </a:r>
          </a:p>
          <a:p>
            <a:r>
              <a:rPr lang="en-US" sz="2900" dirty="0" smtClean="0">
                <a:solidFill>
                  <a:schemeClr val="tx1">
                    <a:lumMod val="50000"/>
                    <a:lumOff val="50000"/>
                  </a:schemeClr>
                </a:solidFill>
              </a:rPr>
              <a:t>40 minutes</a:t>
            </a:r>
          </a:p>
          <a:p>
            <a:endParaRPr lang="en-US" sz="2900" dirty="0">
              <a:solidFill>
                <a:schemeClr val="tx1">
                  <a:lumMod val="50000"/>
                  <a:lumOff val="50000"/>
                </a:schemeClr>
              </a:solidFill>
            </a:endParaRPr>
          </a:p>
          <a:p>
            <a:r>
              <a:rPr lang="en-US" sz="2900" dirty="0" smtClean="0">
                <a:solidFill>
                  <a:schemeClr val="tx1">
                    <a:lumMod val="50000"/>
                    <a:lumOff val="50000"/>
                  </a:schemeClr>
                </a:solidFill>
              </a:rPr>
              <a:t>Group discussion </a:t>
            </a:r>
          </a:p>
          <a:p>
            <a:r>
              <a:rPr lang="en-US" sz="2900" dirty="0" smtClean="0">
                <a:solidFill>
                  <a:schemeClr val="tx1">
                    <a:lumMod val="50000"/>
                    <a:lumOff val="50000"/>
                  </a:schemeClr>
                </a:solidFill>
              </a:rPr>
              <a:t>20 minutes</a:t>
            </a:r>
            <a:endParaRPr lang="en-US" sz="2900" dirty="0">
              <a:solidFill>
                <a:schemeClr val="tx1">
                  <a:lumMod val="50000"/>
                  <a:lumOff val="50000"/>
                </a:schemeClr>
              </a:solidFill>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pic>
        <p:nvPicPr>
          <p:cNvPr id="4" name="Picture 3" descr="Picture: Officer Kendall Cobb talks to student Darius Cooper, 14, as Officer Alvaro Vallejo shows Johnisha Granville, 14, and Jose Santos, 15, drawings of TAPS students goals for 2012 on Jan. 26 in Houston."/>
          <p:cNvPicPr>
            <a:picLocks noChangeAspect="1"/>
          </p:cNvPicPr>
          <p:nvPr/>
        </p:nvPicPr>
        <p:blipFill>
          <a:blip r:embed="rId3" cstate="print"/>
          <a:stretch>
            <a:fillRect/>
          </a:stretch>
        </p:blipFill>
        <p:spPr>
          <a:xfrm>
            <a:off x="4800600" y="2667000"/>
            <a:ext cx="3663434" cy="2438400"/>
          </a:xfrm>
          <a:prstGeom prst="rect">
            <a:avLst/>
          </a:prstGeom>
        </p:spPr>
      </p:pic>
      <p:sp>
        <p:nvSpPr>
          <p:cNvPr id="3" name="Subtitle 2"/>
          <p:cNvSpPr>
            <a:spLocks noGrp="1"/>
          </p:cNvSpPr>
          <p:nvPr>
            <p:ph type="subTitle" idx="1"/>
          </p:nvPr>
        </p:nvSpPr>
        <p:spPr>
          <a:xfrm>
            <a:off x="4800600" y="5105400"/>
            <a:ext cx="3657600" cy="990600"/>
          </a:xfrm>
          <a:solidFill>
            <a:schemeClr val="bg1">
              <a:lumMod val="95000"/>
            </a:schemeClr>
          </a:solidFill>
          <a:ln>
            <a:solidFill>
              <a:schemeClr val="accent1"/>
            </a:solidFill>
          </a:ln>
        </p:spPr>
        <p:txBody>
          <a:bodyPr>
            <a:normAutofit fontScale="25000" lnSpcReduction="20000"/>
          </a:bodyPr>
          <a:lstStyle/>
          <a:p>
            <a:pPr lvl="0"/>
            <a:r>
              <a:rPr lang="en-US" sz="4800" dirty="0" smtClean="0"/>
              <a:t>Officer Kendall Cobb talks to student Darius Cooper, 14, as Officer Alvaro Vallejo shows </a:t>
            </a:r>
            <a:r>
              <a:rPr lang="en-US" sz="4800" dirty="0" err="1" smtClean="0"/>
              <a:t>Johnisha</a:t>
            </a:r>
            <a:r>
              <a:rPr lang="en-US" sz="4800" dirty="0" smtClean="0"/>
              <a:t> Granville, 14, and Jose Santos, 15, drawings of TAPS students goals for 2012 on Jan. 26 in Houston.</a:t>
            </a:r>
          </a:p>
          <a:p>
            <a:endParaRPr lang="en-US" dirty="0" smtClean="0"/>
          </a:p>
          <a:p>
            <a:r>
              <a:rPr lang="en-US" sz="4400" dirty="0" smtClean="0"/>
              <a:t>Photo: Mayra Beltran / © 2012 Houston Chronicle</a:t>
            </a:r>
            <a:endParaRPr lang="en-US" sz="4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785</TotalTime>
  <Words>1396</Words>
  <Application>Microsoft Office PowerPoint</Application>
  <PresentationFormat>On-screen Show (4:3)</PresentationFormat>
  <Paragraphs>176</Paragraphs>
  <Slides>18</Slides>
  <Notes>17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COPS: Community Oriented Policing Services – Teen and Police Service Academy</vt:lpstr>
      <vt:lpstr>T.A.P.S. Academy Goal</vt:lpstr>
      <vt:lpstr>T.A.P.S. Academy Partners</vt:lpstr>
      <vt:lpstr>University of Houston Clear Lake</vt:lpstr>
      <vt:lpstr>Beechnut Academy</vt:lpstr>
      <vt:lpstr>Texas Southern University</vt:lpstr>
      <vt:lpstr>T.A.P.S. Academy Curriculum</vt:lpstr>
      <vt:lpstr>T.A.P.S. Academy Mentors</vt:lpstr>
      <vt:lpstr>Lesson Plan</vt:lpstr>
      <vt:lpstr>Academy Schedule</vt:lpstr>
      <vt:lpstr>Assistant Chief Brian Lumpkin Houston Police Department     </vt:lpstr>
      <vt:lpstr>PHOENIX HOUSE WEST SIDE STORY PROJECT</vt:lpstr>
      <vt:lpstr>WHY PHOENIX HOUSE? </vt:lpstr>
      <vt:lpstr>Phoenix House WSSP 2012 </vt:lpstr>
      <vt:lpstr>Building on Innovation, Leveraging Strategic Partnerships</vt:lpstr>
      <vt:lpstr>WSSP Evaluation</vt:lpstr>
      <vt:lpstr>Phoenix House and WSSP Pilots</vt:lpstr>
      <vt:lpstr>Los Angeles Police Department Sergeant Larry Martinez 31179@lapd.lacity.org</vt:lpstr>
    </vt:vector>
  </TitlesOfParts>
  <Company>JMD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cpappas</dc:creator>
  <cp:lastModifiedBy>Scott</cp:lastModifiedBy>
  <cp:revision>67</cp:revision>
  <dcterms:created xsi:type="dcterms:W3CDTF">2012-03-15T15:08:20Z</dcterms:created>
  <dcterms:modified xsi:type="dcterms:W3CDTF">2012-05-01T02:05:15Z</dcterms:modified>
</cp:coreProperties>
</file>